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C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7E80331-6A7B-4939-9E4D-067779B25006}" type="datetimeFigureOut">
              <a:rPr lang="ru-RU" smtClean="0"/>
              <a:t>01.12.2021</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40CC4C0-D0DD-431A-8450-C0E66BE4FFCE}"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58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7E80331-6A7B-4939-9E4D-067779B25006}"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0CC4C0-D0DD-431A-8450-C0E66BE4FFCE}" type="slidenum">
              <a:rPr lang="ru-RU" smtClean="0"/>
              <a:t>‹#›</a:t>
            </a:fld>
            <a:endParaRPr lang="ru-RU"/>
          </a:p>
        </p:txBody>
      </p:sp>
    </p:spTree>
    <p:extLst>
      <p:ext uri="{BB962C8B-B14F-4D97-AF65-F5344CB8AC3E}">
        <p14:creationId xmlns:p14="http://schemas.microsoft.com/office/powerpoint/2010/main" val="191638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7E80331-6A7B-4939-9E4D-067779B25006}"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0CC4C0-D0DD-431A-8450-C0E66BE4FFCE}" type="slidenum">
              <a:rPr lang="ru-RU" smtClean="0"/>
              <a:t>‹#›</a:t>
            </a:fld>
            <a:endParaRPr lang="ru-RU"/>
          </a:p>
        </p:txBody>
      </p:sp>
    </p:spTree>
    <p:extLst>
      <p:ext uri="{BB962C8B-B14F-4D97-AF65-F5344CB8AC3E}">
        <p14:creationId xmlns:p14="http://schemas.microsoft.com/office/powerpoint/2010/main" val="1367111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7E80331-6A7B-4939-9E4D-067779B25006}"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0CC4C0-D0DD-431A-8450-C0E66BE4FFCE}" type="slidenum">
              <a:rPr lang="ru-RU" smtClean="0"/>
              <a:t>‹#›</a:t>
            </a:fld>
            <a:endParaRPr lang="ru-RU"/>
          </a:p>
        </p:txBody>
      </p:sp>
    </p:spTree>
    <p:extLst>
      <p:ext uri="{BB962C8B-B14F-4D97-AF65-F5344CB8AC3E}">
        <p14:creationId xmlns:p14="http://schemas.microsoft.com/office/powerpoint/2010/main" val="280456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7E80331-6A7B-4939-9E4D-067779B25006}"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0CC4C0-D0DD-431A-8450-C0E66BE4FFCE}"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342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7E80331-6A7B-4939-9E4D-067779B25006}" type="datetimeFigureOut">
              <a:rPr lang="ru-RU" smtClean="0"/>
              <a:t>01.12.2021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40CC4C0-D0DD-431A-8450-C0E66BE4FFCE}" type="slidenum">
              <a:rPr lang="ru-RU" smtClean="0"/>
              <a:t>‹#›</a:t>
            </a:fld>
            <a:endParaRPr lang="ru-RU"/>
          </a:p>
        </p:txBody>
      </p:sp>
    </p:spTree>
    <p:extLst>
      <p:ext uri="{BB962C8B-B14F-4D97-AF65-F5344CB8AC3E}">
        <p14:creationId xmlns:p14="http://schemas.microsoft.com/office/powerpoint/2010/main" val="423963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7E80331-6A7B-4939-9E4D-067779B25006}" type="datetimeFigureOut">
              <a:rPr lang="ru-RU" smtClean="0"/>
              <a:t>01.12.2021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40CC4C0-D0DD-431A-8450-C0E66BE4FFCE}" type="slidenum">
              <a:rPr lang="ru-RU" smtClean="0"/>
              <a:t>‹#›</a:t>
            </a:fld>
            <a:endParaRPr lang="ru-RU"/>
          </a:p>
        </p:txBody>
      </p:sp>
    </p:spTree>
    <p:extLst>
      <p:ext uri="{BB962C8B-B14F-4D97-AF65-F5344CB8AC3E}">
        <p14:creationId xmlns:p14="http://schemas.microsoft.com/office/powerpoint/2010/main" val="127299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7E80331-6A7B-4939-9E4D-067779B25006}" type="datetimeFigureOut">
              <a:rPr lang="ru-RU" smtClean="0"/>
              <a:t>01.12.2021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40CC4C0-D0DD-431A-8450-C0E66BE4FFCE}" type="slidenum">
              <a:rPr lang="ru-RU" smtClean="0"/>
              <a:t>‹#›</a:t>
            </a:fld>
            <a:endParaRPr lang="ru-RU"/>
          </a:p>
        </p:txBody>
      </p:sp>
    </p:spTree>
    <p:extLst>
      <p:ext uri="{BB962C8B-B14F-4D97-AF65-F5344CB8AC3E}">
        <p14:creationId xmlns:p14="http://schemas.microsoft.com/office/powerpoint/2010/main" val="229100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80331-6A7B-4939-9E4D-067779B25006}" type="datetimeFigureOut">
              <a:rPr lang="ru-RU" smtClean="0"/>
              <a:t>01.12.2021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40CC4C0-D0DD-431A-8450-C0E66BE4FFCE}" type="slidenum">
              <a:rPr lang="ru-RU" smtClean="0"/>
              <a:t>‹#›</a:t>
            </a:fld>
            <a:endParaRPr lang="ru-RU"/>
          </a:p>
        </p:txBody>
      </p:sp>
    </p:spTree>
    <p:extLst>
      <p:ext uri="{BB962C8B-B14F-4D97-AF65-F5344CB8AC3E}">
        <p14:creationId xmlns:p14="http://schemas.microsoft.com/office/powerpoint/2010/main" val="189510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7E80331-6A7B-4939-9E4D-067779B25006}" type="datetimeFigureOut">
              <a:rPr lang="ru-RU" smtClean="0"/>
              <a:t>01.12.2021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40CC4C0-D0DD-431A-8450-C0E66BE4FFCE}" type="slidenum">
              <a:rPr lang="ru-RU" smtClean="0"/>
              <a:t>‹#›</a:t>
            </a:fld>
            <a:endParaRPr lang="ru-RU"/>
          </a:p>
        </p:txBody>
      </p:sp>
    </p:spTree>
    <p:extLst>
      <p:ext uri="{BB962C8B-B14F-4D97-AF65-F5344CB8AC3E}">
        <p14:creationId xmlns:p14="http://schemas.microsoft.com/office/powerpoint/2010/main" val="117608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7E80331-6A7B-4939-9E4D-067779B25006}" type="datetimeFigureOut">
              <a:rPr lang="ru-RU" smtClean="0"/>
              <a:t>01.12.2021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40CC4C0-D0DD-431A-8450-C0E66BE4FFCE}" type="slidenum">
              <a:rPr lang="ru-RU" smtClean="0"/>
              <a:t>‹#›</a:t>
            </a:fld>
            <a:endParaRPr lang="ru-RU"/>
          </a:p>
        </p:txBody>
      </p:sp>
    </p:spTree>
    <p:extLst>
      <p:ext uri="{BB962C8B-B14F-4D97-AF65-F5344CB8AC3E}">
        <p14:creationId xmlns:p14="http://schemas.microsoft.com/office/powerpoint/2010/main" val="134191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dirty="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defRPr>
            </a:lvl1pPr>
          </a:lstStyle>
          <a:p>
            <a:fld id="{A7E80331-6A7B-4939-9E4D-067779B25006}" type="datetimeFigureOut">
              <a:rPr lang="ru-RU" smtClean="0"/>
              <a:pPr/>
              <a:t>01.12.2021</a:t>
            </a:fld>
            <a:endParaRPr lang="ru-RU"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latin typeface="Arial" panose="020B0604020202020204" pitchFamily="34" charset="0"/>
              </a:defRPr>
            </a:lvl1pPr>
          </a:lstStyle>
          <a:p>
            <a:endParaRPr lang="ru-RU"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latin typeface="Arial" panose="020B0604020202020204" pitchFamily="34" charset="0"/>
              </a:defRPr>
            </a:lvl1pPr>
          </a:lstStyle>
          <a:p>
            <a:fld id="{840CC4C0-D0DD-431A-8450-C0E66BE4FFCE}" type="slidenum">
              <a:rPr lang="ru-RU" smtClean="0"/>
              <a:pPr/>
              <a:t>‹#›</a:t>
            </a:fld>
            <a:endParaRPr lang="ru-RU" dirty="0"/>
          </a:p>
        </p:txBody>
      </p:sp>
    </p:spTree>
    <p:extLst>
      <p:ext uri="{BB962C8B-B14F-4D97-AF65-F5344CB8AC3E}">
        <p14:creationId xmlns:p14="http://schemas.microsoft.com/office/powerpoint/2010/main" val="1430133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Arial" panose="020B0604020202020204" pitchFamily="34" charset="0"/>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Arial" panose="020B0604020202020204" pitchFamily="34" charset="0"/>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Arial" panose="020B0604020202020204" pitchFamily="34" charset="0"/>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Arial" panose="020B0604020202020204" pitchFamily="34" charset="0"/>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Arial" panose="020B0604020202020204" pitchFamily="34" charset="0"/>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Arial" panose="020B0604020202020204" pitchFamily="34" charset="0"/>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1079;&#1076;&#1086;&#1088;&#1086;&#1074;&#1086;&#1077;-&#1087;&#1080;&#1090;&#1072;&#1085;&#1080;&#1077;.&#1088;&#1092;/healthy-nutrition/finansovaya-podderzhka-karera-i-tsifra-kakim-budet-obnovlennyy-natsproekt-demografiy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2520" y="1033297"/>
            <a:ext cx="9966960" cy="2926080"/>
          </a:xfrm>
        </p:spPr>
        <p:txBody>
          <a:bodyPr>
            <a:normAutofit/>
          </a:bodyPr>
          <a:lstStyle/>
          <a:p>
            <a:r>
              <a:rPr lang="ru-RU" sz="1800" dirty="0"/>
              <a:t>Оценка статуса питания организма и разработка мероприятий по его оптимизации.</a:t>
            </a:r>
            <a:br>
              <a:rPr lang="ru-RU" sz="1800" dirty="0"/>
            </a:br>
            <a:endParaRPr lang="ru-RU" sz="1800" dirty="0"/>
          </a:p>
        </p:txBody>
      </p:sp>
      <p:pic>
        <p:nvPicPr>
          <p:cNvPr id="3" name="Picture 2">
            <a:extLst>
              <a:ext uri="{FF2B5EF4-FFF2-40B4-BE49-F238E27FC236}">
                <a16:creationId xmlns:a16="http://schemas.microsoft.com/office/drawing/2014/main" id="{3A749478-A5EC-45B4-8416-843B8A916B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523" y="312518"/>
            <a:ext cx="1679315" cy="1139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7F7E52-5D35-4357-8CD4-0345360C3376}"/>
              </a:ext>
            </a:extLst>
          </p:cNvPr>
          <p:cNvSpPr txBox="1"/>
          <p:nvPr/>
        </p:nvSpPr>
        <p:spPr>
          <a:xfrm>
            <a:off x="10477390" y="417250"/>
            <a:ext cx="1329911" cy="369332"/>
          </a:xfrm>
          <a:prstGeom prst="rect">
            <a:avLst/>
          </a:prstGeom>
          <a:noFill/>
        </p:spPr>
        <p:txBody>
          <a:bodyPr wrap="square" rtlCol="0">
            <a:spAutoFit/>
          </a:bodyPr>
          <a:lstStyle/>
          <a:p>
            <a:r>
              <a:rPr lang="ru-RU" b="1" dirty="0">
                <a:solidFill>
                  <a:schemeClr val="bg1"/>
                </a:solidFill>
                <a:latin typeface="Arial" panose="020B0604020202020204" pitchFamily="34" charset="0"/>
                <a:cs typeface="Arial" panose="020B0604020202020204" pitchFamily="34" charset="0"/>
              </a:rPr>
              <a:t>Лекция 11</a:t>
            </a:r>
          </a:p>
        </p:txBody>
      </p:sp>
      <p:sp>
        <p:nvSpPr>
          <p:cNvPr id="5" name="TextBox 4">
            <a:extLst>
              <a:ext uri="{FF2B5EF4-FFF2-40B4-BE49-F238E27FC236}">
                <a16:creationId xmlns:a16="http://schemas.microsoft.com/office/drawing/2014/main" id="{38EE2E43-1F87-4910-AB2F-309E8165362B}"/>
              </a:ext>
            </a:extLst>
          </p:cNvPr>
          <p:cNvSpPr txBox="1"/>
          <p:nvPr/>
        </p:nvSpPr>
        <p:spPr>
          <a:xfrm>
            <a:off x="1293180" y="2802215"/>
            <a:ext cx="1198485" cy="369332"/>
          </a:xfrm>
          <a:prstGeom prst="rect">
            <a:avLst/>
          </a:prstGeom>
          <a:noFill/>
        </p:spPr>
        <p:txBody>
          <a:bodyPr wrap="square" rtlCol="0">
            <a:spAutoFit/>
          </a:bodyPr>
          <a:lstStyle/>
          <a:p>
            <a:r>
              <a:rPr lang="ru-RU" b="1" dirty="0">
                <a:solidFill>
                  <a:schemeClr val="bg1"/>
                </a:solidFill>
                <a:latin typeface="Arial" panose="020B0604020202020204" pitchFamily="34" charset="0"/>
                <a:cs typeface="Arial" panose="020B0604020202020204" pitchFamily="34" charset="0"/>
              </a:rPr>
              <a:t>Тема:</a:t>
            </a:r>
          </a:p>
        </p:txBody>
      </p:sp>
      <p:sp>
        <p:nvSpPr>
          <p:cNvPr id="6" name="TextBox 5">
            <a:extLst>
              <a:ext uri="{FF2B5EF4-FFF2-40B4-BE49-F238E27FC236}">
                <a16:creationId xmlns:a16="http://schemas.microsoft.com/office/drawing/2014/main" id="{768A7537-49A6-4D26-9546-B880EEE20FAD}"/>
              </a:ext>
            </a:extLst>
          </p:cNvPr>
          <p:cNvSpPr txBox="1"/>
          <p:nvPr/>
        </p:nvSpPr>
        <p:spPr>
          <a:xfrm>
            <a:off x="5676209" y="6173511"/>
            <a:ext cx="976543" cy="369332"/>
          </a:xfrm>
          <a:prstGeom prst="rect">
            <a:avLst/>
          </a:prstGeom>
          <a:noFill/>
        </p:spPr>
        <p:txBody>
          <a:bodyPr wrap="square" rtlCol="0">
            <a:spAutoFit/>
          </a:bodyPr>
          <a:lstStyle/>
          <a:p>
            <a:r>
              <a:rPr lang="ru-RU" dirty="0">
                <a:solidFill>
                  <a:schemeClr val="bg1"/>
                </a:solidFill>
                <a:latin typeface="Arial" panose="020B0604020202020204" pitchFamily="34" charset="0"/>
                <a:cs typeface="Arial" panose="020B0604020202020204" pitchFamily="34" charset="0"/>
              </a:rPr>
              <a:t>2021 г.</a:t>
            </a:r>
          </a:p>
        </p:txBody>
      </p:sp>
    </p:spTree>
    <p:extLst>
      <p:ext uri="{BB962C8B-B14F-4D97-AF65-F5344CB8AC3E}">
        <p14:creationId xmlns:p14="http://schemas.microsoft.com/office/powerpoint/2010/main" val="389223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9564" y="1123272"/>
            <a:ext cx="9872871" cy="1421524"/>
          </a:xfrm>
        </p:spPr>
        <p:txBody>
          <a:bodyPr>
            <a:normAutofit/>
          </a:bodyPr>
          <a:lstStyle/>
          <a:p>
            <a:pPr marL="45720" indent="0" algn="just">
              <a:buNone/>
            </a:pPr>
            <a:r>
              <a:rPr lang="ru-RU" sz="1800" dirty="0"/>
              <a:t>Измерение массы тела проводят с точностью до 100 г, а роста с точностью до 0,5 см. В настоящее время для контроля массы тела наиболее часто используется так называемый индекс массы тела (ВМI) — индекс </a:t>
            </a:r>
            <a:r>
              <a:rPr lang="ru-RU" sz="1800" dirty="0" err="1"/>
              <a:t>Кетле</a:t>
            </a:r>
            <a:r>
              <a:rPr lang="ru-RU" sz="1800" dirty="0"/>
              <a:t>, который рассчитывают по следующей формуле:</a:t>
            </a:r>
          </a:p>
          <a:p>
            <a:pPr marL="45720" indent="0">
              <a:buNone/>
            </a:pPr>
            <a:endParaRPr lang="ru-RU" sz="1800" dirty="0"/>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8572" y="2544796"/>
            <a:ext cx="5034854" cy="1976574"/>
          </a:xfrm>
          <a:prstGeom prst="rect">
            <a:avLst/>
          </a:prstGeom>
        </p:spPr>
      </p:pic>
      <p:sp>
        <p:nvSpPr>
          <p:cNvPr id="12" name="TextBox 11"/>
          <p:cNvSpPr txBox="1"/>
          <p:nvPr/>
        </p:nvSpPr>
        <p:spPr>
          <a:xfrm>
            <a:off x="1143000" y="5293209"/>
            <a:ext cx="8639503" cy="369332"/>
          </a:xfrm>
          <a:prstGeom prst="rect">
            <a:avLst/>
          </a:prstGeom>
          <a:noFill/>
        </p:spPr>
        <p:txBody>
          <a:bodyPr wrap="square" rtlCol="0">
            <a:spAutoFit/>
          </a:bodyPr>
          <a:lstStyle/>
          <a:p>
            <a:r>
              <a:rPr lang="ru-RU" dirty="0">
                <a:solidFill>
                  <a:srgbClr val="E84C22"/>
                </a:solidFill>
                <a:latin typeface="Arial" panose="020B0604020202020204" pitchFamily="34" charset="0"/>
              </a:rPr>
              <a:t>Оценку ИМТ проводят с учетом существующих рекомендаций (табл. 1):</a:t>
            </a:r>
          </a:p>
        </p:txBody>
      </p:sp>
    </p:spTree>
    <p:extLst>
      <p:ext uri="{BB962C8B-B14F-4D97-AF65-F5344CB8AC3E}">
        <p14:creationId xmlns:p14="http://schemas.microsoft.com/office/powerpoint/2010/main" val="3700158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stretch>
            <a:fillRect/>
          </a:stretch>
        </p:blipFill>
        <p:spPr>
          <a:xfrm>
            <a:off x="1658007" y="1194268"/>
            <a:ext cx="9598572" cy="4460525"/>
          </a:xfrm>
          <a:prstGeom prst="rect">
            <a:avLst/>
          </a:prstGeom>
        </p:spPr>
      </p:pic>
    </p:spTree>
    <p:extLst>
      <p:ext uri="{BB962C8B-B14F-4D97-AF65-F5344CB8AC3E}">
        <p14:creationId xmlns:p14="http://schemas.microsoft.com/office/powerpoint/2010/main" val="214018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9564" y="867792"/>
            <a:ext cx="9872871" cy="5122415"/>
          </a:xfrm>
        </p:spPr>
        <p:txBody>
          <a:bodyPr>
            <a:normAutofit lnSpcReduction="10000"/>
          </a:bodyPr>
          <a:lstStyle/>
          <a:p>
            <a:pPr marL="45720" indent="0" algn="just">
              <a:buNone/>
            </a:pPr>
            <a:r>
              <a:rPr lang="ru-RU" sz="1800" dirty="0"/>
              <a:t>При оценке показателей физического развития недостаточно ориентироваться лишь на массу тела, так как она может быть увеличена за счет хорошего развития мышечной ткани, а не отложения жира. Необходимо определять также толщину кожно-жировой складки. Толщина КЖСТ характеризует запасы жира в организме. Оценивается в зависимости от пола и возраста на основании процента отклонения от нормы. В среднем антропометрические показатели, соответствующие 90–100% от общепринятых, характеризуются как нормальные, 80–90% как соответствующие легкой степени недостаточности питания, 70–80% — средней степени, и ниже 70% — тяжелой степени. Ее толщина измеряется с помощью специального инструмента — </a:t>
            </a:r>
            <a:r>
              <a:rPr lang="ru-RU" sz="1800" dirty="0" err="1"/>
              <a:t>калипера</a:t>
            </a:r>
            <a:r>
              <a:rPr lang="ru-RU" sz="1800" dirty="0"/>
              <a:t> (имеет вид штангенциркуля). Измерения проводят в трех точках на туловище: </a:t>
            </a:r>
          </a:p>
          <a:p>
            <a:pPr algn="just"/>
            <a:r>
              <a:rPr lang="ru-RU" sz="1800" dirty="0"/>
              <a:t>по средней подмышечной линии слева на уровне грудного соска, </a:t>
            </a:r>
          </a:p>
          <a:p>
            <a:pPr algn="just"/>
            <a:r>
              <a:rPr lang="ru-RU" sz="1800" dirty="0"/>
              <a:t>на уровне пупка по левой среднеключичной линии  </a:t>
            </a:r>
          </a:p>
          <a:p>
            <a:pPr algn="just"/>
            <a:r>
              <a:rPr lang="ru-RU" sz="1800" dirty="0"/>
              <a:t>под углом левой лопатки (рассчитывают среднюю толщину </a:t>
            </a:r>
            <a:r>
              <a:rPr lang="ru-RU" sz="1800" dirty="0" err="1"/>
              <a:t>кожножировой</a:t>
            </a:r>
            <a:r>
              <a:rPr lang="ru-RU" sz="1800" dirty="0"/>
              <a:t> складки из измерений в трех точках); </a:t>
            </a:r>
          </a:p>
          <a:p>
            <a:pPr marL="45720" indent="0" algn="just">
              <a:buNone/>
            </a:pPr>
            <a:r>
              <a:rPr lang="ru-RU" sz="1800" dirty="0"/>
              <a:t>и в одной точке на руке: </a:t>
            </a:r>
          </a:p>
          <a:p>
            <a:pPr algn="just"/>
            <a:r>
              <a:rPr lang="ru-RU" sz="1800" dirty="0"/>
              <a:t>на задней поверхности плеча посередине расстояния между </a:t>
            </a:r>
            <a:r>
              <a:rPr lang="ru-RU" sz="1800" dirty="0" err="1"/>
              <a:t>акромионом</a:t>
            </a:r>
            <a:r>
              <a:rPr lang="ru-RU" sz="1800" dirty="0"/>
              <a:t> и локтевым отростком локтевой кости при свободно свисающей вдоль туловища руке.</a:t>
            </a:r>
          </a:p>
        </p:txBody>
      </p:sp>
    </p:spTree>
    <p:extLst>
      <p:ext uri="{BB962C8B-B14F-4D97-AF65-F5344CB8AC3E}">
        <p14:creationId xmlns:p14="http://schemas.microsoft.com/office/powerpoint/2010/main" val="3938885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592942" y="712201"/>
            <a:ext cx="9147629" cy="5469564"/>
          </a:xfrm>
          <a:prstGeom prst="rect">
            <a:avLst/>
          </a:prstGeom>
        </p:spPr>
      </p:pic>
    </p:spTree>
    <p:extLst>
      <p:ext uri="{BB962C8B-B14F-4D97-AF65-F5344CB8AC3E}">
        <p14:creationId xmlns:p14="http://schemas.microsoft.com/office/powerpoint/2010/main" val="380233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2057400"/>
            <a:ext cx="9872871" cy="2630010"/>
          </a:xfrm>
        </p:spPr>
        <p:txBody>
          <a:bodyPr>
            <a:normAutofit/>
          </a:bodyPr>
          <a:lstStyle/>
          <a:p>
            <a:pPr marL="45720" indent="0" algn="just">
              <a:lnSpc>
                <a:spcPct val="150000"/>
              </a:lnSpc>
              <a:buNone/>
            </a:pPr>
            <a:r>
              <a:rPr lang="ru-RU" sz="1800" dirty="0"/>
              <a:t>В последние годы делаются попытки более конкретно прогнозировать степень риска для здоровья избыточной массы тела и ожирения, используя, в частности, и антропометрические индексы. Так, считается, что отложившийся в абдоминальной области жир представляет большую опасность для здоровья и риск является особенно значительным в случае, когда отношение окружности талии к окружности бедер больше чем 0,85.</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5277" y="4341181"/>
            <a:ext cx="3284186" cy="2186037"/>
          </a:xfrm>
          <a:prstGeom prst="rect">
            <a:avLst/>
          </a:prstGeom>
        </p:spPr>
      </p:pic>
    </p:spTree>
    <p:extLst>
      <p:ext uri="{BB962C8B-B14F-4D97-AF65-F5344CB8AC3E}">
        <p14:creationId xmlns:p14="http://schemas.microsoft.com/office/powerpoint/2010/main" val="296801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99457" y="1719943"/>
            <a:ext cx="9872871" cy="4038600"/>
          </a:xfrm>
        </p:spPr>
        <p:txBody>
          <a:bodyPr>
            <a:normAutofit/>
          </a:bodyPr>
          <a:lstStyle/>
          <a:p>
            <a:pPr marL="45720" indent="0" algn="just">
              <a:buNone/>
            </a:pPr>
            <a:r>
              <a:rPr lang="ru-RU" sz="1800" dirty="0"/>
              <a:t>При хроническом недостатке в рационе взрослого человека витаминов развиваются клинические признаки гиповитаминозов, которые в отсутствие своевременной диагностики и коррекции могут перерасти в самостоятельные нозологические формы. При глубоких дефицитах или практическом отсутствии в рационах тех или иных витаминов развиваются авитаминозы — специфические патологические состояния (цинга, пеллагра, бери-бери, рахит). В сравнительно редких случаях могут диагностироваться также и гипервитаминозы, обусловленные длительным поступлением жирорастворимых витаминов (A, D) в количествах, более чем в 5... 10 раз превышающих физиологическую норму. Клинические признаки витаминной недостаточности (гиповитаминоза) развиваются, как правило, при наличии глубокого дефицита соответствующих витаминов в питания.</a:t>
            </a:r>
          </a:p>
          <a:p>
            <a:pPr marL="45720" indent="0" algn="just">
              <a:buNone/>
            </a:pPr>
            <a:r>
              <a:rPr lang="ru-RU" sz="1800" dirty="0"/>
              <a:t>Недостаточность витаминов и микроэлементов определяется по характерным для них симптомам витаминной и микроэлементной недостаточности.</a:t>
            </a:r>
          </a:p>
          <a:p>
            <a:pPr marL="45720" indent="0" algn="just">
              <a:buNone/>
            </a:pPr>
            <a:endParaRPr lang="ru-RU" sz="1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483270" y="4963886"/>
            <a:ext cx="2383971" cy="1589314"/>
          </a:xfrm>
          <a:prstGeom prst="rect">
            <a:avLst/>
          </a:prstGeom>
        </p:spPr>
      </p:pic>
    </p:spTree>
    <p:extLst>
      <p:ext uri="{BB962C8B-B14F-4D97-AF65-F5344CB8AC3E}">
        <p14:creationId xmlns:p14="http://schemas.microsoft.com/office/powerpoint/2010/main" val="213728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166306"/>
            <a:ext cx="9875520" cy="1356360"/>
          </a:xfrm>
        </p:spPr>
        <p:txBody>
          <a:bodyPr>
            <a:normAutofit/>
          </a:bodyPr>
          <a:lstStyle/>
          <a:p>
            <a:r>
              <a:rPr lang="ru-RU" sz="1800" b="1" dirty="0">
                <a:solidFill>
                  <a:schemeClr val="tx1"/>
                </a:solidFill>
              </a:rPr>
              <a:t>Характерные проявления витаминной и микроэлементной недостаточности</a:t>
            </a:r>
            <a:endParaRPr lang="ru-RU" sz="1800" dirty="0">
              <a:solidFill>
                <a:schemeClr val="tx1"/>
              </a:solidFill>
            </a:endParaRPr>
          </a:p>
        </p:txBody>
      </p:sp>
      <p:graphicFrame>
        <p:nvGraphicFramePr>
          <p:cNvPr id="10" name="Объект 9"/>
          <p:cNvGraphicFramePr>
            <a:graphicFrameLocks noGrp="1"/>
          </p:cNvGraphicFramePr>
          <p:nvPr>
            <p:ph idx="1"/>
            <p:extLst>
              <p:ext uri="{D42A27DB-BD31-4B8C-83A1-F6EECF244321}">
                <p14:modId xmlns:p14="http://schemas.microsoft.com/office/powerpoint/2010/main" val="3931210841"/>
              </p:ext>
            </p:extLst>
          </p:nvPr>
        </p:nvGraphicFramePr>
        <p:xfrm>
          <a:off x="1143000" y="1268664"/>
          <a:ext cx="10159999" cy="4663353"/>
        </p:xfrm>
        <a:graphic>
          <a:graphicData uri="http://schemas.openxmlformats.org/drawingml/2006/table">
            <a:tbl>
              <a:tblPr>
                <a:tableStyleId>{5C22544A-7EE6-4342-B048-85BDC9FD1C3A}</a:tableStyleId>
              </a:tblPr>
              <a:tblGrid>
                <a:gridCol w="4027483">
                  <a:extLst>
                    <a:ext uri="{9D8B030D-6E8A-4147-A177-3AD203B41FA5}">
                      <a16:colId xmlns:a16="http://schemas.microsoft.com/office/drawing/2014/main" val="2975611174"/>
                    </a:ext>
                  </a:extLst>
                </a:gridCol>
                <a:gridCol w="6132516">
                  <a:extLst>
                    <a:ext uri="{9D8B030D-6E8A-4147-A177-3AD203B41FA5}">
                      <a16:colId xmlns:a16="http://schemas.microsoft.com/office/drawing/2014/main" val="1342897074"/>
                    </a:ext>
                  </a:extLst>
                </a:gridCol>
              </a:tblGrid>
              <a:tr h="407084">
                <a:tc>
                  <a:txBody>
                    <a:bodyPr/>
                    <a:lstStyle/>
                    <a:p>
                      <a:pPr algn="just">
                        <a:lnSpc>
                          <a:spcPct val="115000"/>
                        </a:lnSpc>
                        <a:spcAft>
                          <a:spcPts val="0"/>
                        </a:spcAft>
                      </a:pPr>
                      <a:r>
                        <a:rPr lang="ru-RU" sz="1800" dirty="0">
                          <a:effectLst/>
                          <a:latin typeface="Arial" panose="020B0604020202020204" pitchFamily="34" charset="0"/>
                        </a:rPr>
                        <a:t>Витамины и элементы</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292100" algn="just">
                        <a:lnSpc>
                          <a:spcPct val="115000"/>
                        </a:lnSpc>
                        <a:spcAft>
                          <a:spcPts val="0"/>
                        </a:spcAft>
                        <a:tabLst>
                          <a:tab pos="461645" algn="l"/>
                        </a:tabLst>
                      </a:pPr>
                      <a:r>
                        <a:rPr lang="ru-RU" sz="1800" dirty="0">
                          <a:effectLst/>
                          <a:latin typeface="Arial" panose="020B0604020202020204" pitchFamily="34" charset="0"/>
                        </a:rPr>
                        <a:t>Симптомы их недостаточности</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138982685"/>
                  </a:ext>
                </a:extLst>
              </a:tr>
              <a:tr h="1549425">
                <a:tc>
                  <a:txBody>
                    <a:bodyPr/>
                    <a:lstStyle/>
                    <a:p>
                      <a:pPr algn="just">
                        <a:lnSpc>
                          <a:spcPct val="115000"/>
                        </a:lnSpc>
                        <a:spcAft>
                          <a:spcPts val="0"/>
                        </a:spcAft>
                      </a:pPr>
                      <a:r>
                        <a:rPr lang="ru-RU" sz="1800" dirty="0">
                          <a:effectLst/>
                          <a:latin typeface="Arial" panose="020B0604020202020204" pitchFamily="34" charset="0"/>
                        </a:rPr>
                        <a:t>Гиповитаминоз А</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0170" algn="just">
                        <a:lnSpc>
                          <a:spcPct val="115000"/>
                        </a:lnSpc>
                        <a:spcAft>
                          <a:spcPts val="0"/>
                        </a:spcAft>
                        <a:tabLst>
                          <a:tab pos="461645" algn="l"/>
                        </a:tabLst>
                      </a:pPr>
                      <a:r>
                        <a:rPr lang="ru-RU" sz="1800" dirty="0">
                          <a:effectLst/>
                          <a:latin typeface="Arial" panose="020B0604020202020204" pitchFamily="34" charset="0"/>
                        </a:rPr>
                        <a:t>снижение остроты зрения в темноте («куриная слепота»)</a:t>
                      </a:r>
                    </a:p>
                    <a:p>
                      <a:pPr marL="90170" algn="just">
                        <a:lnSpc>
                          <a:spcPct val="115000"/>
                        </a:lnSpc>
                        <a:spcAft>
                          <a:spcPts val="0"/>
                        </a:spcAft>
                        <a:tabLst>
                          <a:tab pos="461645" algn="l"/>
                        </a:tabLst>
                      </a:pPr>
                      <a:r>
                        <a:rPr lang="ru-RU" sz="1800" dirty="0">
                          <a:effectLst/>
                          <a:latin typeface="Arial" panose="020B0604020202020204" pitchFamily="34" charset="0"/>
                        </a:rPr>
                        <a:t>сухость и покраснение конъюнктивы;</a:t>
                      </a:r>
                    </a:p>
                    <a:p>
                      <a:pPr marL="90170" algn="just">
                        <a:lnSpc>
                          <a:spcPct val="115000"/>
                        </a:lnSpc>
                        <a:spcAft>
                          <a:spcPts val="0"/>
                        </a:spcAft>
                        <a:tabLst>
                          <a:tab pos="461645" algn="l"/>
                        </a:tabLst>
                      </a:pPr>
                      <a:r>
                        <a:rPr lang="ru-RU" sz="1800" dirty="0">
                          <a:effectLst/>
                          <a:latin typeface="Arial" panose="020B0604020202020204" pitchFamily="34" charset="0"/>
                        </a:rPr>
                        <a:t>кожный зуд и сыпь;</a:t>
                      </a:r>
                    </a:p>
                    <a:p>
                      <a:pPr marL="90170" algn="just">
                        <a:lnSpc>
                          <a:spcPct val="115000"/>
                        </a:lnSpc>
                        <a:spcAft>
                          <a:spcPts val="0"/>
                        </a:spcAft>
                        <a:tabLst>
                          <a:tab pos="461645" algn="l"/>
                        </a:tabLst>
                      </a:pPr>
                      <a:r>
                        <a:rPr lang="ru-RU" sz="1800" dirty="0">
                          <a:effectLst/>
                          <a:latin typeface="Arial" panose="020B0604020202020204" pitchFamily="34" charset="0"/>
                        </a:rPr>
                        <a:t>ломкость волос и ногтей.</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27344072"/>
                  </a:ext>
                </a:extLst>
              </a:tr>
              <a:tr h="1156301">
                <a:tc>
                  <a:txBody>
                    <a:bodyPr/>
                    <a:lstStyle/>
                    <a:p>
                      <a:pPr algn="just">
                        <a:lnSpc>
                          <a:spcPct val="115000"/>
                        </a:lnSpc>
                        <a:spcAft>
                          <a:spcPts val="0"/>
                        </a:spcAft>
                      </a:pPr>
                      <a:r>
                        <a:rPr lang="ru-RU" sz="1800" dirty="0">
                          <a:effectLst/>
                          <a:latin typeface="Arial" panose="020B0604020202020204" pitchFamily="34" charset="0"/>
                        </a:rPr>
                        <a:t>Гиповитаминоз D</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0170" algn="just">
                        <a:lnSpc>
                          <a:spcPct val="115000"/>
                        </a:lnSpc>
                        <a:spcAft>
                          <a:spcPts val="0"/>
                        </a:spcAft>
                        <a:tabLst>
                          <a:tab pos="461645" algn="l"/>
                        </a:tabLst>
                      </a:pPr>
                      <a:r>
                        <a:rPr lang="ru-RU" sz="1800" dirty="0">
                          <a:effectLst/>
                          <a:latin typeface="Arial" panose="020B0604020202020204" pitchFamily="34" charset="0"/>
                        </a:rPr>
                        <a:t>рахит (у детей) и остеопороз (у взрослых);</a:t>
                      </a:r>
                    </a:p>
                    <a:p>
                      <a:pPr marL="90170" algn="just">
                        <a:lnSpc>
                          <a:spcPct val="115000"/>
                        </a:lnSpc>
                        <a:spcAft>
                          <a:spcPts val="0"/>
                        </a:spcAft>
                        <a:tabLst>
                          <a:tab pos="461645" algn="l"/>
                        </a:tabLst>
                      </a:pPr>
                      <a:r>
                        <a:rPr lang="ru-RU" sz="1800" dirty="0">
                          <a:effectLst/>
                          <a:latin typeface="Arial" panose="020B0604020202020204" pitchFamily="34" charset="0"/>
                        </a:rPr>
                        <a:t>замедление роста (у детей и подростков);</a:t>
                      </a:r>
                    </a:p>
                    <a:p>
                      <a:pPr marL="90170" algn="just">
                        <a:lnSpc>
                          <a:spcPct val="115000"/>
                        </a:lnSpc>
                        <a:spcAft>
                          <a:spcPts val="0"/>
                        </a:spcAft>
                        <a:tabLst>
                          <a:tab pos="461645" algn="l"/>
                        </a:tabLst>
                      </a:pPr>
                      <a:r>
                        <a:rPr lang="ru-RU" sz="1800" dirty="0">
                          <a:effectLst/>
                          <a:latin typeface="Arial" panose="020B0604020202020204" pitchFamily="34" charset="0"/>
                        </a:rPr>
                        <a:t>снижение кальция и фосфора в крови.</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86339532"/>
                  </a:ext>
                </a:extLst>
              </a:tr>
              <a:tr h="1549425">
                <a:tc>
                  <a:txBody>
                    <a:bodyPr/>
                    <a:lstStyle/>
                    <a:p>
                      <a:pPr algn="just">
                        <a:lnSpc>
                          <a:spcPct val="115000"/>
                        </a:lnSpc>
                        <a:spcAft>
                          <a:spcPts val="0"/>
                        </a:spcAft>
                      </a:pPr>
                      <a:r>
                        <a:rPr lang="ru-RU" sz="1800" dirty="0">
                          <a:effectLst/>
                          <a:latin typeface="Arial" panose="020B0604020202020204" pitchFamily="34" charset="0"/>
                        </a:rPr>
                        <a:t>Гиповитаминоз С</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0170" algn="just">
                        <a:lnSpc>
                          <a:spcPct val="115000"/>
                        </a:lnSpc>
                        <a:spcAft>
                          <a:spcPts val="0"/>
                        </a:spcAft>
                        <a:tabLst>
                          <a:tab pos="461645" algn="l"/>
                        </a:tabLst>
                      </a:pPr>
                      <a:r>
                        <a:rPr lang="ru-RU" sz="1800" dirty="0">
                          <a:effectLst/>
                          <a:latin typeface="Arial" panose="020B0604020202020204" pitchFamily="34" charset="0"/>
                        </a:rPr>
                        <a:t>кровоточивость десен;</a:t>
                      </a:r>
                    </a:p>
                    <a:p>
                      <a:pPr marL="90170" algn="just">
                        <a:lnSpc>
                          <a:spcPct val="115000"/>
                        </a:lnSpc>
                        <a:spcAft>
                          <a:spcPts val="0"/>
                        </a:spcAft>
                        <a:tabLst>
                          <a:tab pos="461645" algn="l"/>
                        </a:tabLst>
                      </a:pPr>
                      <a:r>
                        <a:rPr lang="ru-RU" sz="1800" dirty="0">
                          <a:effectLst/>
                          <a:latin typeface="Arial" panose="020B0604020202020204" pitchFamily="34" charset="0"/>
                        </a:rPr>
                        <a:t>кожные кровоизлияния;</a:t>
                      </a:r>
                    </a:p>
                    <a:p>
                      <a:pPr marL="90170" algn="just">
                        <a:lnSpc>
                          <a:spcPct val="115000"/>
                        </a:lnSpc>
                        <a:spcAft>
                          <a:spcPts val="0"/>
                        </a:spcAft>
                        <a:tabLst>
                          <a:tab pos="461645" algn="l"/>
                        </a:tabLst>
                      </a:pPr>
                      <a:r>
                        <a:rPr lang="ru-RU" sz="1800" dirty="0">
                          <a:effectLst/>
                          <a:latin typeface="Arial" panose="020B0604020202020204" pitchFamily="34" charset="0"/>
                        </a:rPr>
                        <a:t>слабость, утомляемость;</a:t>
                      </a:r>
                    </a:p>
                    <a:p>
                      <a:pPr marL="90170" algn="just">
                        <a:lnSpc>
                          <a:spcPct val="115000"/>
                        </a:lnSpc>
                        <a:spcAft>
                          <a:spcPts val="0"/>
                        </a:spcAft>
                        <a:tabLst>
                          <a:tab pos="461645" algn="l"/>
                        </a:tabLst>
                      </a:pPr>
                      <a:r>
                        <a:rPr lang="ru-RU" sz="1800" dirty="0">
                          <a:effectLst/>
                          <a:latin typeface="Arial" panose="020B0604020202020204" pitchFamily="34" charset="0"/>
                        </a:rPr>
                        <a:t>подверженность инфекциям.</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61738287"/>
                  </a:ext>
                </a:extLst>
              </a:tr>
            </a:tbl>
          </a:graphicData>
        </a:graphic>
      </p:graphicFrame>
    </p:spTree>
    <p:extLst>
      <p:ext uri="{BB962C8B-B14F-4D97-AF65-F5344CB8AC3E}">
        <p14:creationId xmlns:p14="http://schemas.microsoft.com/office/powerpoint/2010/main" val="3656686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4100" y="190500"/>
            <a:ext cx="9875520" cy="1356360"/>
          </a:xfrm>
        </p:spPr>
        <p:txBody>
          <a:bodyPr>
            <a:normAutofit/>
          </a:bodyPr>
          <a:lstStyle/>
          <a:p>
            <a:r>
              <a:rPr lang="ru-RU" sz="1800" b="1" dirty="0">
                <a:solidFill>
                  <a:schemeClr val="tx1"/>
                </a:solidFill>
              </a:rPr>
              <a:t>Характерные проявления витаминной и микроэлементной недостаточности</a:t>
            </a:r>
            <a:endParaRPr lang="ru-RU" sz="18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876069716"/>
              </p:ext>
            </p:extLst>
          </p:nvPr>
        </p:nvGraphicFramePr>
        <p:xfrm>
          <a:off x="1054100" y="1165860"/>
          <a:ext cx="10299699" cy="4651629"/>
        </p:xfrm>
        <a:graphic>
          <a:graphicData uri="http://schemas.openxmlformats.org/drawingml/2006/table">
            <a:tbl>
              <a:tblPr>
                <a:tableStyleId>{5C22544A-7EE6-4342-B048-85BDC9FD1C3A}</a:tableStyleId>
              </a:tblPr>
              <a:tblGrid>
                <a:gridCol w="4082861">
                  <a:extLst>
                    <a:ext uri="{9D8B030D-6E8A-4147-A177-3AD203B41FA5}">
                      <a16:colId xmlns:a16="http://schemas.microsoft.com/office/drawing/2014/main" val="621840094"/>
                    </a:ext>
                  </a:extLst>
                </a:gridCol>
                <a:gridCol w="6216838">
                  <a:extLst>
                    <a:ext uri="{9D8B030D-6E8A-4147-A177-3AD203B41FA5}">
                      <a16:colId xmlns:a16="http://schemas.microsoft.com/office/drawing/2014/main" val="31874120"/>
                    </a:ext>
                  </a:extLst>
                </a:gridCol>
              </a:tblGrid>
              <a:tr h="1685827">
                <a:tc>
                  <a:txBody>
                    <a:bodyPr/>
                    <a:lstStyle/>
                    <a:p>
                      <a:pPr algn="just">
                        <a:lnSpc>
                          <a:spcPct val="115000"/>
                        </a:lnSpc>
                        <a:spcAft>
                          <a:spcPts val="0"/>
                        </a:spcAft>
                      </a:pPr>
                      <a:r>
                        <a:rPr lang="ru-RU" sz="1800" dirty="0">
                          <a:effectLst/>
                          <a:latin typeface="Arial" panose="020B0604020202020204" pitchFamily="34" charset="0"/>
                        </a:rPr>
                        <a:t>Недостаточность пиридоксина (В</a:t>
                      </a:r>
                      <a:r>
                        <a:rPr lang="ru-RU" sz="1800" baseline="-25000" dirty="0">
                          <a:effectLst/>
                          <a:latin typeface="Arial" panose="020B0604020202020204" pitchFamily="34" charset="0"/>
                        </a:rPr>
                        <a:t>6</a:t>
                      </a:r>
                      <a:r>
                        <a:rPr lang="ru-RU" sz="1800" dirty="0">
                          <a:effectLst/>
                          <a:latin typeface="Arial" panose="020B0604020202020204" pitchFamily="34" charset="0"/>
                        </a:rPr>
                        <a:t>)</a:t>
                      </a:r>
                    </a:p>
                    <a:p>
                      <a:pPr algn="just">
                        <a:lnSpc>
                          <a:spcPct val="115000"/>
                        </a:lnSpc>
                        <a:spcAft>
                          <a:spcPts val="0"/>
                        </a:spcAft>
                      </a:pPr>
                      <a:r>
                        <a:rPr lang="ru-RU" sz="1800" dirty="0">
                          <a:effectLst/>
                          <a:latin typeface="Arial" panose="020B0604020202020204" pitchFamily="34" charset="0"/>
                        </a:rPr>
                        <a:t> </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0170" algn="just">
                        <a:lnSpc>
                          <a:spcPct val="115000"/>
                        </a:lnSpc>
                        <a:spcAft>
                          <a:spcPts val="0"/>
                        </a:spcAft>
                        <a:tabLst>
                          <a:tab pos="461645" algn="l"/>
                        </a:tabLst>
                      </a:pPr>
                      <a:r>
                        <a:rPr lang="ru-RU" sz="1800" dirty="0">
                          <a:effectLst/>
                          <a:latin typeface="Arial" panose="020B0604020202020204" pitchFamily="34" charset="0"/>
                        </a:rPr>
                        <a:t>красные зудящие пятна на коже;</a:t>
                      </a:r>
                    </a:p>
                    <a:p>
                      <a:pPr marL="90170" algn="just">
                        <a:lnSpc>
                          <a:spcPct val="115000"/>
                        </a:lnSpc>
                        <a:spcAft>
                          <a:spcPts val="0"/>
                        </a:spcAft>
                        <a:tabLst>
                          <a:tab pos="461645" algn="l"/>
                        </a:tabLst>
                      </a:pPr>
                      <a:r>
                        <a:rPr lang="ru-RU" sz="1800" dirty="0">
                          <a:effectLst/>
                          <a:latin typeface="Arial" panose="020B0604020202020204" pitchFamily="34" charset="0"/>
                        </a:rPr>
                        <a:t>анемия;</a:t>
                      </a:r>
                    </a:p>
                    <a:p>
                      <a:pPr marL="90170" algn="just">
                        <a:lnSpc>
                          <a:spcPct val="115000"/>
                        </a:lnSpc>
                        <a:spcAft>
                          <a:spcPts val="0"/>
                        </a:spcAft>
                        <a:tabLst>
                          <a:tab pos="461645" algn="l"/>
                        </a:tabLst>
                      </a:pPr>
                      <a:r>
                        <a:rPr lang="ru-RU" sz="1800" dirty="0">
                          <a:effectLst/>
                          <a:latin typeface="Arial" panose="020B0604020202020204" pitchFamily="34" charset="0"/>
                        </a:rPr>
                        <a:t>бессонница;</a:t>
                      </a:r>
                    </a:p>
                    <a:p>
                      <a:pPr marL="90170" algn="just">
                        <a:lnSpc>
                          <a:spcPct val="115000"/>
                        </a:lnSpc>
                        <a:spcAft>
                          <a:spcPts val="0"/>
                        </a:spcAft>
                        <a:tabLst>
                          <a:tab pos="347345" algn="l"/>
                        </a:tabLst>
                      </a:pPr>
                      <a:r>
                        <a:rPr lang="ru-RU" sz="1800" dirty="0">
                          <a:effectLst/>
                          <a:latin typeface="Arial" panose="020B0604020202020204" pitchFamily="34" charset="0"/>
                        </a:rPr>
                        <a:t>мышечные судороги;</a:t>
                      </a:r>
                    </a:p>
                    <a:p>
                      <a:pPr marL="90170" algn="just">
                        <a:lnSpc>
                          <a:spcPct val="115000"/>
                        </a:lnSpc>
                        <a:spcAft>
                          <a:spcPts val="0"/>
                        </a:spcAft>
                        <a:tabLst>
                          <a:tab pos="347345" algn="l"/>
                        </a:tabLst>
                      </a:pPr>
                      <a:r>
                        <a:rPr lang="ru-RU" sz="1800" dirty="0">
                          <a:effectLst/>
                          <a:latin typeface="Arial" panose="020B0604020202020204" pitchFamily="34" charset="0"/>
                        </a:rPr>
                        <a:t>повышение холестерина в крови;</a:t>
                      </a:r>
                    </a:p>
                    <a:p>
                      <a:pPr marL="111760" algn="just">
                        <a:lnSpc>
                          <a:spcPct val="115000"/>
                        </a:lnSpc>
                        <a:spcAft>
                          <a:spcPts val="0"/>
                        </a:spcAft>
                      </a:pPr>
                      <a:r>
                        <a:rPr lang="ru-RU" sz="1800" dirty="0">
                          <a:effectLst/>
                          <a:latin typeface="Arial" panose="020B0604020202020204" pitchFamily="34" charset="0"/>
                        </a:rPr>
                        <a:t>камни в желчном пузыре.</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62713489"/>
                  </a:ext>
                </a:extLst>
              </a:tr>
              <a:tr h="1118333">
                <a:tc>
                  <a:txBody>
                    <a:bodyPr/>
                    <a:lstStyle/>
                    <a:p>
                      <a:pPr algn="just">
                        <a:lnSpc>
                          <a:spcPct val="115000"/>
                        </a:lnSpc>
                        <a:spcAft>
                          <a:spcPts val="0"/>
                        </a:spcAft>
                      </a:pPr>
                      <a:r>
                        <a:rPr lang="ru-RU" sz="1800" dirty="0">
                          <a:effectLst/>
                          <a:latin typeface="Arial" panose="020B0604020202020204" pitchFamily="34" charset="0"/>
                        </a:rPr>
                        <a:t>Недостаточность ниацина (РР)</a:t>
                      </a:r>
                    </a:p>
                    <a:p>
                      <a:pPr algn="just">
                        <a:lnSpc>
                          <a:spcPct val="115000"/>
                        </a:lnSpc>
                        <a:spcAft>
                          <a:spcPts val="0"/>
                        </a:spcAft>
                      </a:pPr>
                      <a:r>
                        <a:rPr lang="ru-RU" sz="1800" dirty="0">
                          <a:effectLst/>
                          <a:latin typeface="Arial" panose="020B0604020202020204" pitchFamily="34" charset="0"/>
                        </a:rPr>
                        <a:t> </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09220" algn="just">
                        <a:lnSpc>
                          <a:spcPct val="115000"/>
                        </a:lnSpc>
                        <a:spcAft>
                          <a:spcPts val="0"/>
                        </a:spcAft>
                        <a:tabLst>
                          <a:tab pos="347345" algn="l"/>
                        </a:tabLst>
                      </a:pPr>
                      <a:r>
                        <a:rPr lang="ru-RU" sz="1800" dirty="0">
                          <a:effectLst/>
                          <a:latin typeface="Arial" panose="020B0604020202020204" pitchFamily="34" charset="0"/>
                        </a:rPr>
                        <a:t>дерматит в виде «перчаток» и «носков»;</a:t>
                      </a:r>
                    </a:p>
                    <a:p>
                      <a:pPr marL="109220" algn="just">
                        <a:lnSpc>
                          <a:spcPct val="115000"/>
                        </a:lnSpc>
                        <a:spcAft>
                          <a:spcPts val="0"/>
                        </a:spcAft>
                        <a:tabLst>
                          <a:tab pos="347345" algn="l"/>
                        </a:tabLst>
                      </a:pPr>
                      <a:r>
                        <a:rPr lang="ru-RU" sz="1800" dirty="0">
                          <a:effectLst/>
                          <a:latin typeface="Arial" panose="020B0604020202020204" pitchFamily="34" charset="0"/>
                        </a:rPr>
                        <a:t>пигментация под глазами и у скул;</a:t>
                      </a:r>
                    </a:p>
                    <a:p>
                      <a:pPr marL="109220" algn="just">
                        <a:lnSpc>
                          <a:spcPct val="115000"/>
                        </a:lnSpc>
                        <a:spcAft>
                          <a:spcPts val="0"/>
                        </a:spcAft>
                        <a:tabLst>
                          <a:tab pos="347345" algn="l"/>
                        </a:tabLst>
                      </a:pPr>
                      <a:r>
                        <a:rPr lang="ru-RU" sz="1800" dirty="0">
                          <a:effectLst/>
                          <a:latin typeface="Arial" panose="020B0604020202020204" pitchFamily="34" charset="0"/>
                        </a:rPr>
                        <a:t>ярко-красный язык;</a:t>
                      </a:r>
                    </a:p>
                    <a:p>
                      <a:pPr marL="109220" algn="just">
                        <a:lnSpc>
                          <a:spcPct val="115000"/>
                        </a:lnSpc>
                        <a:spcAft>
                          <a:spcPts val="0"/>
                        </a:spcAft>
                        <a:tabLst>
                          <a:tab pos="347345" algn="l"/>
                        </a:tabLst>
                      </a:pPr>
                      <a:r>
                        <a:rPr lang="ru-RU" sz="1800" dirty="0">
                          <a:effectLst/>
                          <a:latin typeface="Arial" panose="020B0604020202020204" pitchFamily="34" charset="0"/>
                        </a:rPr>
                        <a:t>диарея.</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78558753"/>
                  </a:ext>
                </a:extLst>
              </a:tr>
              <a:tr h="1402080">
                <a:tc>
                  <a:txBody>
                    <a:bodyPr/>
                    <a:lstStyle/>
                    <a:p>
                      <a:pPr algn="just">
                        <a:lnSpc>
                          <a:spcPct val="115000"/>
                        </a:lnSpc>
                        <a:spcAft>
                          <a:spcPts val="0"/>
                        </a:spcAft>
                      </a:pPr>
                      <a:r>
                        <a:rPr lang="ru-RU" sz="1800" dirty="0">
                          <a:effectLst/>
                          <a:latin typeface="Arial" panose="020B0604020202020204" pitchFamily="34" charset="0"/>
                        </a:rPr>
                        <a:t>Недостаточность </a:t>
                      </a:r>
                      <a:r>
                        <a:rPr lang="ru-RU" sz="1800" dirty="0" err="1">
                          <a:effectLst/>
                          <a:latin typeface="Arial" panose="020B0604020202020204" pitchFamily="34" charset="0"/>
                        </a:rPr>
                        <a:t>цианокобаламина</a:t>
                      </a:r>
                      <a:r>
                        <a:rPr lang="ru-RU" sz="1800" dirty="0">
                          <a:effectLst/>
                          <a:latin typeface="Arial" panose="020B0604020202020204" pitchFamily="34" charset="0"/>
                        </a:rPr>
                        <a:t> (В</a:t>
                      </a:r>
                      <a:r>
                        <a:rPr lang="ru-RU" sz="1800" baseline="-25000" dirty="0">
                          <a:effectLst/>
                          <a:latin typeface="Arial" panose="020B0604020202020204" pitchFamily="34" charset="0"/>
                        </a:rPr>
                        <a:t>12</a:t>
                      </a:r>
                      <a:r>
                        <a:rPr lang="ru-RU" sz="1800" dirty="0">
                          <a:effectLst/>
                          <a:latin typeface="Arial" panose="020B0604020202020204" pitchFamily="34" charset="0"/>
                        </a:rPr>
                        <a:t>)</a:t>
                      </a:r>
                    </a:p>
                    <a:p>
                      <a:pPr>
                        <a:lnSpc>
                          <a:spcPct val="115000"/>
                        </a:lnSpc>
                        <a:spcAft>
                          <a:spcPts val="0"/>
                        </a:spcAft>
                      </a:pPr>
                      <a:r>
                        <a:rPr lang="ru-RU" sz="1800" dirty="0">
                          <a:effectLst/>
                          <a:latin typeface="Arial" panose="020B0604020202020204" pitchFamily="34" charset="0"/>
                        </a:rPr>
                        <a:t> </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0170" algn="just">
                        <a:lnSpc>
                          <a:spcPct val="115000"/>
                        </a:lnSpc>
                        <a:spcAft>
                          <a:spcPts val="0"/>
                        </a:spcAft>
                        <a:tabLst>
                          <a:tab pos="347345" algn="l"/>
                        </a:tabLst>
                      </a:pPr>
                      <a:r>
                        <a:rPr lang="ru-RU" sz="1800" dirty="0" err="1">
                          <a:effectLst/>
                          <a:latin typeface="Arial" panose="020B0604020202020204" pitchFamily="34" charset="0"/>
                        </a:rPr>
                        <a:t>мегалобластная</a:t>
                      </a:r>
                      <a:r>
                        <a:rPr lang="ru-RU" sz="1800" dirty="0">
                          <a:effectLst/>
                          <a:latin typeface="Arial" panose="020B0604020202020204" pitchFamily="34" charset="0"/>
                        </a:rPr>
                        <a:t> </a:t>
                      </a:r>
                      <a:r>
                        <a:rPr lang="ru-RU" sz="1800" dirty="0" err="1">
                          <a:effectLst/>
                          <a:latin typeface="Arial" panose="020B0604020202020204" pitchFamily="34" charset="0"/>
                        </a:rPr>
                        <a:t>гиперхромная</a:t>
                      </a:r>
                      <a:r>
                        <a:rPr lang="ru-RU" sz="1800" dirty="0">
                          <a:effectLst/>
                          <a:latin typeface="Arial" panose="020B0604020202020204" pitchFamily="34" charset="0"/>
                        </a:rPr>
                        <a:t> анемия;</a:t>
                      </a:r>
                    </a:p>
                    <a:p>
                      <a:pPr marL="90170" algn="just">
                        <a:lnSpc>
                          <a:spcPct val="115000"/>
                        </a:lnSpc>
                        <a:spcAft>
                          <a:spcPts val="0"/>
                        </a:spcAft>
                        <a:tabLst>
                          <a:tab pos="347345" algn="l"/>
                        </a:tabLst>
                      </a:pPr>
                      <a:r>
                        <a:rPr lang="ru-RU" sz="1800" dirty="0">
                          <a:effectLst/>
                          <a:latin typeface="Arial" panose="020B0604020202020204" pitchFamily="34" charset="0"/>
                        </a:rPr>
                        <a:t>одышка, слабость;</a:t>
                      </a:r>
                    </a:p>
                    <a:p>
                      <a:pPr marL="90170" algn="just">
                        <a:lnSpc>
                          <a:spcPct val="115000"/>
                        </a:lnSpc>
                        <a:spcAft>
                          <a:spcPts val="0"/>
                        </a:spcAft>
                        <a:tabLst>
                          <a:tab pos="347345" algn="l"/>
                        </a:tabLst>
                      </a:pPr>
                      <a:r>
                        <a:rPr lang="ru-RU" sz="1800" dirty="0">
                          <a:effectLst/>
                          <a:latin typeface="Arial" panose="020B0604020202020204" pitchFamily="34" charset="0"/>
                        </a:rPr>
                        <a:t>нарушение памяти;</a:t>
                      </a:r>
                    </a:p>
                    <a:p>
                      <a:pPr marL="90170" algn="just">
                        <a:lnSpc>
                          <a:spcPct val="115000"/>
                        </a:lnSpc>
                        <a:spcAft>
                          <a:spcPts val="0"/>
                        </a:spcAft>
                        <a:tabLst>
                          <a:tab pos="347345" algn="l"/>
                        </a:tabLst>
                      </a:pPr>
                      <a:r>
                        <a:rPr lang="ru-RU" sz="1800" dirty="0">
                          <a:effectLst/>
                          <a:latin typeface="Arial" panose="020B0604020202020204" pitchFamily="34" charset="0"/>
                        </a:rPr>
                        <a:t>ухудшение слуха и зрения;</a:t>
                      </a:r>
                    </a:p>
                    <a:p>
                      <a:pPr marL="90170" algn="just">
                        <a:lnSpc>
                          <a:spcPct val="115000"/>
                        </a:lnSpc>
                        <a:spcAft>
                          <a:spcPts val="0"/>
                        </a:spcAft>
                        <a:tabLst>
                          <a:tab pos="347345" algn="l"/>
                        </a:tabLst>
                      </a:pPr>
                      <a:r>
                        <a:rPr lang="ru-RU" sz="1800" dirty="0">
                          <a:effectLst/>
                          <a:latin typeface="Arial" panose="020B0604020202020204" pitchFamily="34" charset="0"/>
                        </a:rPr>
                        <a:t>ослабление иммунной защиты.</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34822745"/>
                  </a:ext>
                </a:extLst>
              </a:tr>
            </a:tbl>
          </a:graphicData>
        </a:graphic>
      </p:graphicFrame>
    </p:spTree>
    <p:extLst>
      <p:ext uri="{BB962C8B-B14F-4D97-AF65-F5344CB8AC3E}">
        <p14:creationId xmlns:p14="http://schemas.microsoft.com/office/powerpoint/2010/main" val="1594987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513446475"/>
              </p:ext>
            </p:extLst>
          </p:nvPr>
        </p:nvGraphicFramePr>
        <p:xfrm>
          <a:off x="1143000" y="1104899"/>
          <a:ext cx="10210799" cy="4967097"/>
        </p:xfrm>
        <a:graphic>
          <a:graphicData uri="http://schemas.openxmlformats.org/drawingml/2006/table">
            <a:tbl>
              <a:tblPr>
                <a:tableStyleId>{5C22544A-7EE6-4342-B048-85BDC9FD1C3A}</a:tableStyleId>
              </a:tblPr>
              <a:tblGrid>
                <a:gridCol w="4047619">
                  <a:extLst>
                    <a:ext uri="{9D8B030D-6E8A-4147-A177-3AD203B41FA5}">
                      <a16:colId xmlns:a16="http://schemas.microsoft.com/office/drawing/2014/main" val="3355851623"/>
                    </a:ext>
                  </a:extLst>
                </a:gridCol>
                <a:gridCol w="6163180">
                  <a:extLst>
                    <a:ext uri="{9D8B030D-6E8A-4147-A177-3AD203B41FA5}">
                      <a16:colId xmlns:a16="http://schemas.microsoft.com/office/drawing/2014/main" val="234034783"/>
                    </a:ext>
                  </a:extLst>
                </a:gridCol>
              </a:tblGrid>
              <a:tr h="1938698">
                <a:tc>
                  <a:txBody>
                    <a:bodyPr/>
                    <a:lstStyle/>
                    <a:p>
                      <a:pPr algn="just">
                        <a:lnSpc>
                          <a:spcPct val="115000"/>
                        </a:lnSpc>
                        <a:spcAft>
                          <a:spcPts val="0"/>
                        </a:spcAft>
                      </a:pPr>
                      <a:r>
                        <a:rPr lang="ru-RU" sz="1800" dirty="0">
                          <a:effectLst/>
                          <a:latin typeface="Arial" panose="020B0604020202020204" pitchFamily="34" charset="0"/>
                        </a:rPr>
                        <a:t>Недостаточность тиамина (B</a:t>
                      </a:r>
                      <a:r>
                        <a:rPr lang="ru-RU" sz="1800" baseline="-25000" dirty="0">
                          <a:effectLst/>
                          <a:latin typeface="Arial" panose="020B0604020202020204" pitchFamily="34" charset="0"/>
                        </a:rPr>
                        <a:t>1</a:t>
                      </a:r>
                      <a:r>
                        <a:rPr lang="ru-RU" sz="1800" dirty="0">
                          <a:effectLst/>
                          <a:latin typeface="Arial" panose="020B0604020202020204" pitchFamily="34" charset="0"/>
                        </a:rPr>
                        <a:t>)</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0170" algn="just">
                        <a:lnSpc>
                          <a:spcPct val="115000"/>
                        </a:lnSpc>
                        <a:spcAft>
                          <a:spcPts val="0"/>
                        </a:spcAft>
                        <a:tabLst>
                          <a:tab pos="461645" algn="l"/>
                        </a:tabLst>
                      </a:pPr>
                      <a:r>
                        <a:rPr lang="ru-RU" sz="1800" dirty="0">
                          <a:effectLst/>
                          <a:latin typeface="Arial" panose="020B0604020202020204" pitchFamily="34" charset="0"/>
                        </a:rPr>
                        <a:t>нарушение кожной чувствительности;</a:t>
                      </a:r>
                    </a:p>
                    <a:p>
                      <a:pPr marL="90170" algn="just">
                        <a:lnSpc>
                          <a:spcPct val="115000"/>
                        </a:lnSpc>
                        <a:spcAft>
                          <a:spcPts val="0"/>
                        </a:spcAft>
                        <a:tabLst>
                          <a:tab pos="461645" algn="l"/>
                        </a:tabLst>
                      </a:pPr>
                      <a:r>
                        <a:rPr lang="ru-RU" sz="1800" dirty="0">
                          <a:effectLst/>
                          <a:latin typeface="Arial" panose="020B0604020202020204" pitchFamily="34" charset="0"/>
                        </a:rPr>
                        <a:t>утрата рефлексов конечностей;</a:t>
                      </a:r>
                    </a:p>
                    <a:p>
                      <a:pPr marL="90170" algn="just">
                        <a:lnSpc>
                          <a:spcPct val="115000"/>
                        </a:lnSpc>
                        <a:spcAft>
                          <a:spcPts val="0"/>
                        </a:spcAft>
                        <a:tabLst>
                          <a:tab pos="461645" algn="l"/>
                        </a:tabLst>
                      </a:pPr>
                      <a:r>
                        <a:rPr lang="ru-RU" sz="1800" dirty="0">
                          <a:effectLst/>
                          <a:latin typeface="Arial" panose="020B0604020202020204" pitchFamily="34" charset="0"/>
                        </a:rPr>
                        <a:t>нарушение равновесия;</a:t>
                      </a:r>
                    </a:p>
                    <a:p>
                      <a:pPr marL="90170" algn="just">
                        <a:lnSpc>
                          <a:spcPct val="115000"/>
                        </a:lnSpc>
                        <a:spcAft>
                          <a:spcPts val="0"/>
                        </a:spcAft>
                        <a:tabLst>
                          <a:tab pos="461645" algn="l"/>
                        </a:tabLst>
                      </a:pPr>
                      <a:r>
                        <a:rPr lang="ru-RU" sz="1800" dirty="0">
                          <a:effectLst/>
                          <a:latin typeface="Arial" panose="020B0604020202020204" pitchFamily="34" charset="0"/>
                        </a:rPr>
                        <a:t>ухудшение памяти;</a:t>
                      </a:r>
                    </a:p>
                    <a:p>
                      <a:pPr marL="90170" algn="just">
                        <a:lnSpc>
                          <a:spcPct val="115000"/>
                        </a:lnSpc>
                        <a:spcAft>
                          <a:spcPts val="0"/>
                        </a:spcAft>
                        <a:tabLst>
                          <a:tab pos="461645" algn="l"/>
                        </a:tabLst>
                      </a:pPr>
                      <a:r>
                        <a:rPr lang="ru-RU" sz="1800" dirty="0">
                          <a:effectLst/>
                          <a:latin typeface="Arial" panose="020B0604020202020204" pitchFamily="34" charset="0"/>
                        </a:rPr>
                        <a:t>тахикардия, гипотония;</a:t>
                      </a:r>
                    </a:p>
                    <a:p>
                      <a:pPr marL="90170" algn="just">
                        <a:lnSpc>
                          <a:spcPct val="115000"/>
                        </a:lnSpc>
                        <a:spcAft>
                          <a:spcPts val="0"/>
                        </a:spcAft>
                        <a:tabLst>
                          <a:tab pos="461645" algn="l"/>
                        </a:tabLst>
                      </a:pPr>
                      <a:r>
                        <a:rPr lang="ru-RU" sz="1800" dirty="0">
                          <a:effectLst/>
                          <a:latin typeface="Arial" panose="020B0604020202020204" pitchFamily="34" charset="0"/>
                        </a:rPr>
                        <a:t>одышка;</a:t>
                      </a:r>
                    </a:p>
                    <a:p>
                      <a:pPr marL="90170" algn="just">
                        <a:lnSpc>
                          <a:spcPct val="115000"/>
                        </a:lnSpc>
                        <a:spcAft>
                          <a:spcPts val="0"/>
                        </a:spcAft>
                        <a:tabLst>
                          <a:tab pos="461645" algn="l"/>
                        </a:tabLst>
                      </a:pPr>
                      <a:r>
                        <a:rPr lang="ru-RU" sz="1800" dirty="0">
                          <a:effectLst/>
                          <a:latin typeface="Arial" panose="020B0604020202020204" pitchFamily="34" charset="0"/>
                        </a:rPr>
                        <a:t>бессонница, депрессия.</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80408101"/>
                  </a:ext>
                </a:extLst>
              </a:tr>
              <a:tr h="821503">
                <a:tc>
                  <a:txBody>
                    <a:bodyPr/>
                    <a:lstStyle/>
                    <a:p>
                      <a:pPr algn="just">
                        <a:lnSpc>
                          <a:spcPct val="115000"/>
                        </a:lnSpc>
                        <a:spcAft>
                          <a:spcPts val="0"/>
                        </a:spcAft>
                      </a:pPr>
                      <a:r>
                        <a:rPr lang="ru-RU" sz="1800" dirty="0">
                          <a:effectLst/>
                          <a:latin typeface="Arial" panose="020B0604020202020204" pitchFamily="34" charset="0"/>
                        </a:rPr>
                        <a:t>Недостаточность рибофлавина (В</a:t>
                      </a:r>
                      <a:r>
                        <a:rPr lang="ru-RU" sz="1800" baseline="-25000" dirty="0">
                          <a:effectLst/>
                          <a:latin typeface="Arial" panose="020B0604020202020204" pitchFamily="34" charset="0"/>
                        </a:rPr>
                        <a:t>2</a:t>
                      </a:r>
                      <a:r>
                        <a:rPr lang="ru-RU" sz="1800" dirty="0">
                          <a:effectLst/>
                          <a:latin typeface="Arial" panose="020B0604020202020204" pitchFamily="34" charset="0"/>
                        </a:rPr>
                        <a:t>)</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0170" algn="just">
                        <a:lnSpc>
                          <a:spcPct val="115000"/>
                        </a:lnSpc>
                        <a:spcAft>
                          <a:spcPts val="0"/>
                        </a:spcAft>
                        <a:tabLst>
                          <a:tab pos="461645" algn="l"/>
                        </a:tabLst>
                      </a:pPr>
                      <a:r>
                        <a:rPr lang="ru-RU" sz="1800" dirty="0">
                          <a:effectLst/>
                          <a:latin typeface="Arial" panose="020B0604020202020204" pitchFamily="34" charset="0"/>
                        </a:rPr>
                        <a:t>трещины в углах рта (</a:t>
                      </a:r>
                      <a:r>
                        <a:rPr lang="ru-RU" sz="1800" dirty="0" err="1">
                          <a:effectLst/>
                          <a:latin typeface="Arial" panose="020B0604020202020204" pitchFamily="34" charset="0"/>
                        </a:rPr>
                        <a:t>заеды</a:t>
                      </a:r>
                      <a:r>
                        <a:rPr lang="ru-RU" sz="1800" dirty="0">
                          <a:effectLst/>
                          <a:latin typeface="Arial" panose="020B0604020202020204" pitchFamily="34" charset="0"/>
                        </a:rPr>
                        <a:t>);</a:t>
                      </a:r>
                    </a:p>
                    <a:p>
                      <a:pPr marL="90170" algn="just">
                        <a:lnSpc>
                          <a:spcPct val="115000"/>
                        </a:lnSpc>
                        <a:spcAft>
                          <a:spcPts val="0"/>
                        </a:spcAft>
                        <a:tabLst>
                          <a:tab pos="461645" algn="l"/>
                        </a:tabLst>
                      </a:pPr>
                      <a:r>
                        <a:rPr lang="ru-RU" sz="1800" dirty="0">
                          <a:effectLst/>
                          <a:latin typeface="Arial" panose="020B0604020202020204" pitchFamily="34" charset="0"/>
                        </a:rPr>
                        <a:t>воспаление глаз, светочувствительность;</a:t>
                      </a:r>
                    </a:p>
                    <a:p>
                      <a:pPr marL="90170" algn="just">
                        <a:lnSpc>
                          <a:spcPct val="115000"/>
                        </a:lnSpc>
                        <a:spcAft>
                          <a:spcPts val="0"/>
                        </a:spcAft>
                        <a:tabLst>
                          <a:tab pos="461645" algn="l"/>
                        </a:tabLst>
                      </a:pPr>
                      <a:r>
                        <a:rPr lang="ru-RU" sz="1800" dirty="0">
                          <a:effectLst/>
                          <a:latin typeface="Arial" panose="020B0604020202020204" pitchFamily="34" charset="0"/>
                        </a:rPr>
                        <a:t>себорейный дерматит (лицо, гениталии).</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12170260"/>
                  </a:ext>
                </a:extLst>
              </a:tr>
              <a:tr h="1659399">
                <a:tc>
                  <a:txBody>
                    <a:bodyPr/>
                    <a:lstStyle/>
                    <a:p>
                      <a:pPr algn="just">
                        <a:lnSpc>
                          <a:spcPct val="115000"/>
                        </a:lnSpc>
                        <a:spcAft>
                          <a:spcPts val="0"/>
                        </a:spcAft>
                      </a:pPr>
                      <a:r>
                        <a:rPr lang="ru-RU" sz="1800" dirty="0">
                          <a:effectLst/>
                          <a:latin typeface="Arial" panose="020B0604020202020204" pitchFamily="34" charset="0"/>
                        </a:rPr>
                        <a:t>Недостаточность пиридоксина (В</a:t>
                      </a:r>
                      <a:r>
                        <a:rPr lang="ru-RU" sz="1800" baseline="-25000" dirty="0">
                          <a:effectLst/>
                          <a:latin typeface="Arial" panose="020B0604020202020204" pitchFamily="34" charset="0"/>
                        </a:rPr>
                        <a:t>6</a:t>
                      </a:r>
                      <a:r>
                        <a:rPr lang="ru-RU" sz="1800" dirty="0">
                          <a:effectLst/>
                          <a:latin typeface="Arial" panose="020B0604020202020204" pitchFamily="34" charset="0"/>
                        </a:rPr>
                        <a:t>)</a:t>
                      </a:r>
                    </a:p>
                    <a:p>
                      <a:pPr algn="just">
                        <a:lnSpc>
                          <a:spcPct val="115000"/>
                        </a:lnSpc>
                        <a:spcAft>
                          <a:spcPts val="0"/>
                        </a:spcAft>
                      </a:pPr>
                      <a:r>
                        <a:rPr lang="ru-RU" sz="1800" dirty="0">
                          <a:effectLst/>
                          <a:latin typeface="Arial" panose="020B0604020202020204" pitchFamily="34" charset="0"/>
                        </a:rPr>
                        <a:t> </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0170" algn="just">
                        <a:lnSpc>
                          <a:spcPct val="115000"/>
                        </a:lnSpc>
                        <a:spcAft>
                          <a:spcPts val="0"/>
                        </a:spcAft>
                        <a:tabLst>
                          <a:tab pos="461645" algn="l"/>
                        </a:tabLst>
                      </a:pPr>
                      <a:r>
                        <a:rPr lang="ru-RU" sz="1800" dirty="0">
                          <a:effectLst/>
                          <a:latin typeface="Arial" panose="020B0604020202020204" pitchFamily="34" charset="0"/>
                        </a:rPr>
                        <a:t>красные зудящие пятна на коже;</a:t>
                      </a:r>
                    </a:p>
                    <a:p>
                      <a:pPr marL="90170" algn="just">
                        <a:lnSpc>
                          <a:spcPct val="115000"/>
                        </a:lnSpc>
                        <a:spcAft>
                          <a:spcPts val="0"/>
                        </a:spcAft>
                        <a:tabLst>
                          <a:tab pos="461645" algn="l"/>
                        </a:tabLst>
                      </a:pPr>
                      <a:r>
                        <a:rPr lang="ru-RU" sz="1800" dirty="0">
                          <a:effectLst/>
                          <a:latin typeface="Arial" panose="020B0604020202020204" pitchFamily="34" charset="0"/>
                        </a:rPr>
                        <a:t>анемия;</a:t>
                      </a:r>
                    </a:p>
                    <a:p>
                      <a:pPr marL="90170" algn="just">
                        <a:lnSpc>
                          <a:spcPct val="115000"/>
                        </a:lnSpc>
                        <a:spcAft>
                          <a:spcPts val="0"/>
                        </a:spcAft>
                        <a:tabLst>
                          <a:tab pos="461645" algn="l"/>
                        </a:tabLst>
                      </a:pPr>
                      <a:r>
                        <a:rPr lang="ru-RU" sz="1800" dirty="0">
                          <a:effectLst/>
                          <a:latin typeface="Arial" panose="020B0604020202020204" pitchFamily="34" charset="0"/>
                        </a:rPr>
                        <a:t>бессонница;</a:t>
                      </a:r>
                    </a:p>
                    <a:p>
                      <a:pPr marL="90170" algn="just">
                        <a:lnSpc>
                          <a:spcPct val="115000"/>
                        </a:lnSpc>
                        <a:spcAft>
                          <a:spcPts val="0"/>
                        </a:spcAft>
                        <a:tabLst>
                          <a:tab pos="347345" algn="l"/>
                        </a:tabLst>
                      </a:pPr>
                      <a:r>
                        <a:rPr lang="ru-RU" sz="1800" dirty="0">
                          <a:effectLst/>
                          <a:latin typeface="Arial" panose="020B0604020202020204" pitchFamily="34" charset="0"/>
                        </a:rPr>
                        <a:t>мышечные судороги;</a:t>
                      </a:r>
                    </a:p>
                    <a:p>
                      <a:pPr marL="90170" algn="just">
                        <a:lnSpc>
                          <a:spcPct val="115000"/>
                        </a:lnSpc>
                        <a:spcAft>
                          <a:spcPts val="0"/>
                        </a:spcAft>
                        <a:tabLst>
                          <a:tab pos="347345" algn="l"/>
                        </a:tabLst>
                      </a:pPr>
                      <a:r>
                        <a:rPr lang="ru-RU" sz="1800" dirty="0">
                          <a:effectLst/>
                          <a:latin typeface="Arial" panose="020B0604020202020204" pitchFamily="34" charset="0"/>
                        </a:rPr>
                        <a:t>повышение холестерина в крови;</a:t>
                      </a:r>
                    </a:p>
                    <a:p>
                      <a:pPr marL="111760" algn="just">
                        <a:lnSpc>
                          <a:spcPct val="115000"/>
                        </a:lnSpc>
                        <a:spcAft>
                          <a:spcPts val="0"/>
                        </a:spcAft>
                      </a:pPr>
                      <a:r>
                        <a:rPr lang="ru-RU" sz="1800" dirty="0">
                          <a:effectLst/>
                          <a:latin typeface="Arial" panose="020B0604020202020204" pitchFamily="34" charset="0"/>
                        </a:rPr>
                        <a:t>камни в желчном пузыре.</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153652724"/>
                  </a:ext>
                </a:extLst>
              </a:tr>
            </a:tbl>
          </a:graphicData>
        </a:graphic>
      </p:graphicFrame>
      <p:sp>
        <p:nvSpPr>
          <p:cNvPr id="5" name="Заголовок 1"/>
          <p:cNvSpPr>
            <a:spLocks noGrp="1"/>
          </p:cNvSpPr>
          <p:nvPr>
            <p:ph type="title"/>
          </p:nvPr>
        </p:nvSpPr>
        <p:spPr>
          <a:xfrm>
            <a:off x="1054100" y="190500"/>
            <a:ext cx="9875520" cy="1356360"/>
          </a:xfrm>
        </p:spPr>
        <p:txBody>
          <a:bodyPr>
            <a:normAutofit/>
          </a:bodyPr>
          <a:lstStyle/>
          <a:p>
            <a:r>
              <a:rPr lang="ru-RU" sz="1800" b="1" dirty="0">
                <a:solidFill>
                  <a:schemeClr val="tx1"/>
                </a:solidFill>
              </a:rPr>
              <a:t>Характерные проявления витаминной и микроэлементной недостаточности</a:t>
            </a:r>
            <a:endParaRPr lang="ru-RU" sz="1800" dirty="0"/>
          </a:p>
        </p:txBody>
      </p:sp>
    </p:spTree>
    <p:extLst>
      <p:ext uri="{BB962C8B-B14F-4D97-AF65-F5344CB8AC3E}">
        <p14:creationId xmlns:p14="http://schemas.microsoft.com/office/powerpoint/2010/main" val="2736003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784645219"/>
              </p:ext>
            </p:extLst>
          </p:nvPr>
        </p:nvGraphicFramePr>
        <p:xfrm>
          <a:off x="1079500" y="1092200"/>
          <a:ext cx="10312399" cy="4651629"/>
        </p:xfrm>
        <a:graphic>
          <a:graphicData uri="http://schemas.openxmlformats.org/drawingml/2006/table">
            <a:tbl>
              <a:tblPr>
                <a:tableStyleId>{5C22544A-7EE6-4342-B048-85BDC9FD1C3A}</a:tableStyleId>
              </a:tblPr>
              <a:tblGrid>
                <a:gridCol w="4087894">
                  <a:extLst>
                    <a:ext uri="{9D8B030D-6E8A-4147-A177-3AD203B41FA5}">
                      <a16:colId xmlns:a16="http://schemas.microsoft.com/office/drawing/2014/main" val="582003211"/>
                    </a:ext>
                  </a:extLst>
                </a:gridCol>
                <a:gridCol w="6224505">
                  <a:extLst>
                    <a:ext uri="{9D8B030D-6E8A-4147-A177-3AD203B41FA5}">
                      <a16:colId xmlns:a16="http://schemas.microsoft.com/office/drawing/2014/main" val="2934010503"/>
                    </a:ext>
                  </a:extLst>
                </a:gridCol>
              </a:tblGrid>
              <a:tr h="1171684">
                <a:tc>
                  <a:txBody>
                    <a:bodyPr/>
                    <a:lstStyle/>
                    <a:p>
                      <a:pPr algn="just">
                        <a:lnSpc>
                          <a:spcPct val="115000"/>
                        </a:lnSpc>
                        <a:spcAft>
                          <a:spcPts val="0"/>
                        </a:spcAft>
                      </a:pPr>
                      <a:r>
                        <a:rPr lang="ru-RU" sz="1800" dirty="0">
                          <a:effectLst/>
                          <a:latin typeface="Arial" panose="020B0604020202020204" pitchFamily="34" charset="0"/>
                        </a:rPr>
                        <a:t>Недостаточность ниацина (РР)</a:t>
                      </a:r>
                    </a:p>
                    <a:p>
                      <a:pPr algn="just">
                        <a:lnSpc>
                          <a:spcPct val="115000"/>
                        </a:lnSpc>
                        <a:spcAft>
                          <a:spcPts val="0"/>
                        </a:spcAft>
                      </a:pPr>
                      <a:r>
                        <a:rPr lang="ru-RU" sz="1800" dirty="0">
                          <a:effectLst/>
                          <a:latin typeface="Arial" panose="020B0604020202020204" pitchFamily="34" charset="0"/>
                        </a:rPr>
                        <a:t> </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09220" algn="just">
                        <a:lnSpc>
                          <a:spcPct val="115000"/>
                        </a:lnSpc>
                        <a:spcAft>
                          <a:spcPts val="0"/>
                        </a:spcAft>
                        <a:tabLst>
                          <a:tab pos="347345" algn="l"/>
                        </a:tabLst>
                      </a:pPr>
                      <a:r>
                        <a:rPr lang="ru-RU" sz="1800" dirty="0">
                          <a:effectLst/>
                          <a:latin typeface="Arial" panose="020B0604020202020204" pitchFamily="34" charset="0"/>
                        </a:rPr>
                        <a:t>дерматит в виде «перчаток» и «носков»;</a:t>
                      </a:r>
                    </a:p>
                    <a:p>
                      <a:pPr marL="109220" algn="just">
                        <a:lnSpc>
                          <a:spcPct val="115000"/>
                        </a:lnSpc>
                        <a:spcAft>
                          <a:spcPts val="0"/>
                        </a:spcAft>
                        <a:tabLst>
                          <a:tab pos="347345" algn="l"/>
                        </a:tabLst>
                      </a:pPr>
                      <a:r>
                        <a:rPr lang="ru-RU" sz="1800" dirty="0">
                          <a:effectLst/>
                          <a:latin typeface="Arial" panose="020B0604020202020204" pitchFamily="34" charset="0"/>
                        </a:rPr>
                        <a:t>пигментация под глазами и у скул;</a:t>
                      </a:r>
                    </a:p>
                    <a:p>
                      <a:pPr marL="109220" algn="just">
                        <a:lnSpc>
                          <a:spcPct val="115000"/>
                        </a:lnSpc>
                        <a:spcAft>
                          <a:spcPts val="0"/>
                        </a:spcAft>
                        <a:tabLst>
                          <a:tab pos="347345" algn="l"/>
                        </a:tabLst>
                      </a:pPr>
                      <a:r>
                        <a:rPr lang="ru-RU" sz="1800" dirty="0">
                          <a:effectLst/>
                          <a:latin typeface="Arial" panose="020B0604020202020204" pitchFamily="34" charset="0"/>
                        </a:rPr>
                        <a:t>ярко-красный язык;</a:t>
                      </a:r>
                    </a:p>
                    <a:p>
                      <a:pPr marL="109220" algn="just">
                        <a:lnSpc>
                          <a:spcPct val="115000"/>
                        </a:lnSpc>
                        <a:spcAft>
                          <a:spcPts val="0"/>
                        </a:spcAft>
                        <a:tabLst>
                          <a:tab pos="347345" algn="l"/>
                        </a:tabLst>
                      </a:pPr>
                      <a:r>
                        <a:rPr lang="ru-RU" sz="1800" dirty="0">
                          <a:effectLst/>
                          <a:latin typeface="Arial" panose="020B0604020202020204" pitchFamily="34" charset="0"/>
                        </a:rPr>
                        <a:t>диарея.</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84976495"/>
                  </a:ext>
                </a:extLst>
              </a:tr>
              <a:tr h="1468967">
                <a:tc>
                  <a:txBody>
                    <a:bodyPr/>
                    <a:lstStyle/>
                    <a:p>
                      <a:pPr algn="just">
                        <a:lnSpc>
                          <a:spcPct val="115000"/>
                        </a:lnSpc>
                        <a:spcAft>
                          <a:spcPts val="0"/>
                        </a:spcAft>
                      </a:pPr>
                      <a:r>
                        <a:rPr lang="ru-RU" sz="1800" dirty="0">
                          <a:effectLst/>
                          <a:latin typeface="Arial" panose="020B0604020202020204" pitchFamily="34" charset="0"/>
                        </a:rPr>
                        <a:t>Недостаточность </a:t>
                      </a:r>
                      <a:r>
                        <a:rPr lang="ru-RU" sz="1800" dirty="0" err="1">
                          <a:effectLst/>
                          <a:latin typeface="Arial" panose="020B0604020202020204" pitchFamily="34" charset="0"/>
                        </a:rPr>
                        <a:t>цианокобаламина</a:t>
                      </a:r>
                      <a:r>
                        <a:rPr lang="ru-RU" sz="1800" dirty="0">
                          <a:effectLst/>
                          <a:latin typeface="Arial" panose="020B0604020202020204" pitchFamily="34" charset="0"/>
                        </a:rPr>
                        <a:t> (В</a:t>
                      </a:r>
                      <a:r>
                        <a:rPr lang="ru-RU" sz="1800" baseline="-25000" dirty="0">
                          <a:effectLst/>
                          <a:latin typeface="Arial" panose="020B0604020202020204" pitchFamily="34" charset="0"/>
                        </a:rPr>
                        <a:t>12</a:t>
                      </a:r>
                      <a:r>
                        <a:rPr lang="ru-RU" sz="1800" dirty="0">
                          <a:effectLst/>
                          <a:latin typeface="Arial" panose="020B0604020202020204" pitchFamily="34" charset="0"/>
                        </a:rPr>
                        <a:t>)</a:t>
                      </a:r>
                    </a:p>
                    <a:p>
                      <a:pPr>
                        <a:lnSpc>
                          <a:spcPct val="115000"/>
                        </a:lnSpc>
                        <a:spcAft>
                          <a:spcPts val="0"/>
                        </a:spcAft>
                      </a:pPr>
                      <a:r>
                        <a:rPr lang="ru-RU" sz="1800" dirty="0">
                          <a:effectLst/>
                          <a:latin typeface="Arial" panose="020B0604020202020204" pitchFamily="34" charset="0"/>
                        </a:rPr>
                        <a:t> </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0170" algn="just">
                        <a:lnSpc>
                          <a:spcPct val="115000"/>
                        </a:lnSpc>
                        <a:spcAft>
                          <a:spcPts val="0"/>
                        </a:spcAft>
                        <a:tabLst>
                          <a:tab pos="347345" algn="l"/>
                        </a:tabLst>
                      </a:pPr>
                      <a:r>
                        <a:rPr lang="ru-RU" sz="1800" dirty="0" err="1">
                          <a:effectLst/>
                          <a:latin typeface="Arial" panose="020B0604020202020204" pitchFamily="34" charset="0"/>
                        </a:rPr>
                        <a:t>мегалобластная</a:t>
                      </a:r>
                      <a:r>
                        <a:rPr lang="ru-RU" sz="1800" dirty="0">
                          <a:effectLst/>
                          <a:latin typeface="Arial" panose="020B0604020202020204" pitchFamily="34" charset="0"/>
                        </a:rPr>
                        <a:t> </a:t>
                      </a:r>
                      <a:r>
                        <a:rPr lang="ru-RU" sz="1800" dirty="0" err="1">
                          <a:effectLst/>
                          <a:latin typeface="Arial" panose="020B0604020202020204" pitchFamily="34" charset="0"/>
                        </a:rPr>
                        <a:t>гиперхромная</a:t>
                      </a:r>
                      <a:r>
                        <a:rPr lang="ru-RU" sz="1800" dirty="0">
                          <a:effectLst/>
                          <a:latin typeface="Arial" panose="020B0604020202020204" pitchFamily="34" charset="0"/>
                        </a:rPr>
                        <a:t> анемия;</a:t>
                      </a:r>
                    </a:p>
                    <a:p>
                      <a:pPr marL="90170" algn="just">
                        <a:lnSpc>
                          <a:spcPct val="115000"/>
                        </a:lnSpc>
                        <a:spcAft>
                          <a:spcPts val="0"/>
                        </a:spcAft>
                        <a:tabLst>
                          <a:tab pos="347345" algn="l"/>
                        </a:tabLst>
                      </a:pPr>
                      <a:r>
                        <a:rPr lang="ru-RU" sz="1800" dirty="0">
                          <a:effectLst/>
                          <a:latin typeface="Arial" panose="020B0604020202020204" pitchFamily="34" charset="0"/>
                        </a:rPr>
                        <a:t>одышка, слабость;</a:t>
                      </a:r>
                    </a:p>
                    <a:p>
                      <a:pPr marL="90170" algn="just">
                        <a:lnSpc>
                          <a:spcPct val="115000"/>
                        </a:lnSpc>
                        <a:spcAft>
                          <a:spcPts val="0"/>
                        </a:spcAft>
                        <a:tabLst>
                          <a:tab pos="347345" algn="l"/>
                        </a:tabLst>
                      </a:pPr>
                      <a:r>
                        <a:rPr lang="ru-RU" sz="1800" dirty="0">
                          <a:effectLst/>
                          <a:latin typeface="Arial" panose="020B0604020202020204" pitchFamily="34" charset="0"/>
                        </a:rPr>
                        <a:t>нарушение памяти;</a:t>
                      </a:r>
                    </a:p>
                    <a:p>
                      <a:pPr marL="90170" algn="just">
                        <a:lnSpc>
                          <a:spcPct val="115000"/>
                        </a:lnSpc>
                        <a:spcAft>
                          <a:spcPts val="0"/>
                        </a:spcAft>
                        <a:tabLst>
                          <a:tab pos="347345" algn="l"/>
                        </a:tabLst>
                      </a:pPr>
                      <a:r>
                        <a:rPr lang="ru-RU" sz="1800" dirty="0">
                          <a:effectLst/>
                          <a:latin typeface="Arial" panose="020B0604020202020204" pitchFamily="34" charset="0"/>
                        </a:rPr>
                        <a:t>ухудшение слуха и зрения;</a:t>
                      </a:r>
                    </a:p>
                    <a:p>
                      <a:pPr marL="90170" algn="just">
                        <a:lnSpc>
                          <a:spcPct val="115000"/>
                        </a:lnSpc>
                        <a:spcAft>
                          <a:spcPts val="0"/>
                        </a:spcAft>
                        <a:tabLst>
                          <a:tab pos="347345" algn="l"/>
                        </a:tabLst>
                      </a:pPr>
                      <a:r>
                        <a:rPr lang="ru-RU" sz="1800" dirty="0">
                          <a:effectLst/>
                          <a:latin typeface="Arial" panose="020B0604020202020204" pitchFamily="34" charset="0"/>
                        </a:rPr>
                        <a:t>ослабление иммунной защиты.</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14783734"/>
                  </a:ext>
                </a:extLst>
              </a:tr>
              <a:tr h="1766250">
                <a:tc>
                  <a:txBody>
                    <a:bodyPr/>
                    <a:lstStyle/>
                    <a:p>
                      <a:pPr marR="21590">
                        <a:lnSpc>
                          <a:spcPct val="115000"/>
                        </a:lnSpc>
                        <a:spcAft>
                          <a:spcPts val="0"/>
                        </a:spcAft>
                        <a:tabLst>
                          <a:tab pos="368935" algn="l"/>
                        </a:tabLst>
                      </a:pPr>
                      <a:r>
                        <a:rPr lang="ru-RU" sz="1800" dirty="0">
                          <a:effectLst/>
                          <a:latin typeface="Arial" panose="020B0604020202020204" pitchFamily="34" charset="0"/>
                        </a:rPr>
                        <a:t>Признаки дефицита калия</a:t>
                      </a:r>
                    </a:p>
                    <a:p>
                      <a:pPr>
                        <a:lnSpc>
                          <a:spcPct val="115000"/>
                        </a:lnSpc>
                        <a:spcAft>
                          <a:spcPts val="0"/>
                        </a:spcAft>
                        <a:tabLst>
                          <a:tab pos="368935" algn="l"/>
                        </a:tabLst>
                      </a:pPr>
                      <a:r>
                        <a:rPr lang="ru-RU" sz="1800" dirty="0">
                          <a:effectLst/>
                          <a:latin typeface="Arial" panose="020B0604020202020204" pitchFamily="34" charset="0"/>
                        </a:rPr>
                        <a:t> </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0170" algn="just">
                        <a:lnSpc>
                          <a:spcPct val="115000"/>
                        </a:lnSpc>
                        <a:spcAft>
                          <a:spcPts val="0"/>
                        </a:spcAft>
                        <a:tabLst>
                          <a:tab pos="347345" algn="l"/>
                        </a:tabLst>
                      </a:pPr>
                      <a:r>
                        <a:rPr lang="ru-RU" sz="1800" dirty="0">
                          <a:effectLst/>
                          <a:latin typeface="Arial" panose="020B0604020202020204" pitchFamily="34" charset="0"/>
                        </a:rPr>
                        <a:t>вялость, апатия;</a:t>
                      </a:r>
                    </a:p>
                    <a:p>
                      <a:pPr marL="90170" algn="just">
                        <a:lnSpc>
                          <a:spcPct val="115000"/>
                        </a:lnSpc>
                        <a:spcAft>
                          <a:spcPts val="0"/>
                        </a:spcAft>
                        <a:tabLst>
                          <a:tab pos="347345" algn="l"/>
                        </a:tabLst>
                      </a:pPr>
                      <a:r>
                        <a:rPr lang="ru-RU" sz="1800" dirty="0">
                          <a:effectLst/>
                          <a:latin typeface="Arial" panose="020B0604020202020204" pitchFamily="34" charset="0"/>
                        </a:rPr>
                        <a:t>головокружение;</a:t>
                      </a:r>
                    </a:p>
                    <a:p>
                      <a:pPr marL="90170" algn="just">
                        <a:lnSpc>
                          <a:spcPct val="115000"/>
                        </a:lnSpc>
                        <a:spcAft>
                          <a:spcPts val="0"/>
                        </a:spcAft>
                        <a:tabLst>
                          <a:tab pos="347345" algn="l"/>
                        </a:tabLst>
                      </a:pPr>
                      <a:r>
                        <a:rPr lang="ru-RU" sz="1800" dirty="0">
                          <a:effectLst/>
                          <a:latin typeface="Arial" panose="020B0604020202020204" pitchFamily="34" charset="0"/>
                        </a:rPr>
                        <a:t>мышечная гипотония;</a:t>
                      </a:r>
                    </a:p>
                    <a:p>
                      <a:pPr marL="90170" algn="just">
                        <a:lnSpc>
                          <a:spcPct val="115000"/>
                        </a:lnSpc>
                        <a:spcAft>
                          <a:spcPts val="0"/>
                        </a:spcAft>
                        <a:tabLst>
                          <a:tab pos="347345" algn="l"/>
                        </a:tabLst>
                      </a:pPr>
                      <a:r>
                        <a:rPr lang="ru-RU" sz="1800" dirty="0">
                          <a:effectLst/>
                          <a:latin typeface="Arial" panose="020B0604020202020204" pitchFamily="34" charset="0"/>
                        </a:rPr>
                        <a:t>запоры;</a:t>
                      </a:r>
                    </a:p>
                    <a:p>
                      <a:pPr marL="90170" algn="just">
                        <a:lnSpc>
                          <a:spcPct val="115000"/>
                        </a:lnSpc>
                        <a:spcAft>
                          <a:spcPts val="0"/>
                        </a:spcAft>
                        <a:tabLst>
                          <a:tab pos="347345" algn="l"/>
                        </a:tabLst>
                      </a:pPr>
                      <a:r>
                        <a:rPr lang="ru-RU" sz="1800" dirty="0">
                          <a:effectLst/>
                          <a:latin typeface="Arial" panose="020B0604020202020204" pitchFamily="34" charset="0"/>
                        </a:rPr>
                        <a:t>снижение артериального давления;</a:t>
                      </a:r>
                    </a:p>
                    <a:p>
                      <a:pPr marL="90170" algn="just">
                        <a:lnSpc>
                          <a:spcPct val="115000"/>
                        </a:lnSpc>
                        <a:spcAft>
                          <a:spcPts val="0"/>
                        </a:spcAft>
                        <a:tabLst>
                          <a:tab pos="347345" algn="l"/>
                        </a:tabLst>
                      </a:pPr>
                      <a:r>
                        <a:rPr lang="ru-RU" sz="1800" dirty="0">
                          <a:effectLst/>
                          <a:latin typeface="Arial" panose="020B0604020202020204" pitchFamily="34" charset="0"/>
                        </a:rPr>
                        <a:t>тахикардия, аритмия</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23566613"/>
                  </a:ext>
                </a:extLst>
              </a:tr>
            </a:tbl>
          </a:graphicData>
        </a:graphic>
      </p:graphicFrame>
      <p:sp>
        <p:nvSpPr>
          <p:cNvPr id="5" name="Заголовок 1"/>
          <p:cNvSpPr>
            <a:spLocks noGrp="1"/>
          </p:cNvSpPr>
          <p:nvPr>
            <p:ph type="title"/>
          </p:nvPr>
        </p:nvSpPr>
        <p:spPr>
          <a:xfrm>
            <a:off x="1054100" y="190500"/>
            <a:ext cx="9875520" cy="1356360"/>
          </a:xfrm>
        </p:spPr>
        <p:txBody>
          <a:bodyPr>
            <a:normAutofit/>
          </a:bodyPr>
          <a:lstStyle/>
          <a:p>
            <a:r>
              <a:rPr lang="ru-RU" sz="1800" b="1" dirty="0">
                <a:solidFill>
                  <a:schemeClr val="tx1"/>
                </a:solidFill>
              </a:rPr>
              <a:t>Характерные проявления витаминной и микроэлементной недостаточности</a:t>
            </a:r>
            <a:endParaRPr lang="ru-RU" sz="1800" dirty="0"/>
          </a:p>
        </p:txBody>
      </p:sp>
    </p:spTree>
    <p:extLst>
      <p:ext uri="{BB962C8B-B14F-4D97-AF65-F5344CB8AC3E}">
        <p14:creationId xmlns:p14="http://schemas.microsoft.com/office/powerpoint/2010/main" val="1299247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27590" y="1542495"/>
            <a:ext cx="9872871" cy="3624309"/>
          </a:xfrm>
        </p:spPr>
        <p:txBody>
          <a:bodyPr>
            <a:normAutofit/>
          </a:bodyPr>
          <a:lstStyle/>
          <a:p>
            <a:pPr marL="45720" indent="0" algn="just">
              <a:lnSpc>
                <a:spcPct val="150000"/>
              </a:lnSpc>
              <a:buNone/>
            </a:pPr>
            <a:r>
              <a:rPr lang="ru-RU" sz="1800" dirty="0"/>
              <a:t>Пищевой статус — это комплекс показателей, отражающих адекватность фактического питания реальным потребностям организма с учетом условий его существования. Различают оптимальный, избыточный и недостаточный пищевые статусы. При оптимальном пищевом статусе человек питается по нормам, достаточным для реальных условий существования. Избыточный и недостаточный статусы питания (неоптимальные) связаны с соответствующими нарушениями в количественных и качественных показателях фактического питания.</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4768" y="4429958"/>
            <a:ext cx="3194233" cy="2091158"/>
          </a:xfrm>
          <a:prstGeom prst="rect">
            <a:avLst/>
          </a:prstGeom>
        </p:spPr>
      </p:pic>
    </p:spTree>
    <p:extLst>
      <p:ext uri="{BB962C8B-B14F-4D97-AF65-F5344CB8AC3E}">
        <p14:creationId xmlns:p14="http://schemas.microsoft.com/office/powerpoint/2010/main" val="1167797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909752576"/>
              </p:ext>
            </p:extLst>
          </p:nvPr>
        </p:nvGraphicFramePr>
        <p:xfrm>
          <a:off x="1143000" y="1562100"/>
          <a:ext cx="10172699" cy="4356100"/>
        </p:xfrm>
        <a:graphic>
          <a:graphicData uri="http://schemas.openxmlformats.org/drawingml/2006/table">
            <a:tbl>
              <a:tblPr>
                <a:tableStyleId>{5C22544A-7EE6-4342-B048-85BDC9FD1C3A}</a:tableStyleId>
              </a:tblPr>
              <a:tblGrid>
                <a:gridCol w="4032516">
                  <a:extLst>
                    <a:ext uri="{9D8B030D-6E8A-4147-A177-3AD203B41FA5}">
                      <a16:colId xmlns:a16="http://schemas.microsoft.com/office/drawing/2014/main" val="2795746322"/>
                    </a:ext>
                  </a:extLst>
                </a:gridCol>
                <a:gridCol w="6140183">
                  <a:extLst>
                    <a:ext uri="{9D8B030D-6E8A-4147-A177-3AD203B41FA5}">
                      <a16:colId xmlns:a16="http://schemas.microsoft.com/office/drawing/2014/main" val="1074335813"/>
                    </a:ext>
                  </a:extLst>
                </a:gridCol>
              </a:tblGrid>
              <a:tr h="1977909">
                <a:tc>
                  <a:txBody>
                    <a:bodyPr/>
                    <a:lstStyle/>
                    <a:p>
                      <a:pPr algn="just">
                        <a:lnSpc>
                          <a:spcPct val="115000"/>
                        </a:lnSpc>
                        <a:spcAft>
                          <a:spcPts val="0"/>
                        </a:spcAft>
                      </a:pPr>
                      <a:r>
                        <a:rPr lang="ru-RU" sz="1800" dirty="0">
                          <a:effectLst/>
                          <a:latin typeface="Arial" panose="020B0604020202020204" pitchFamily="34" charset="0"/>
                        </a:rPr>
                        <a:t>Дефицит натрия</a:t>
                      </a:r>
                    </a:p>
                    <a:p>
                      <a:pPr>
                        <a:lnSpc>
                          <a:spcPct val="115000"/>
                        </a:lnSpc>
                        <a:spcAft>
                          <a:spcPts val="0"/>
                        </a:spcAft>
                      </a:pPr>
                      <a:r>
                        <a:rPr lang="ru-RU" sz="1800" dirty="0">
                          <a:effectLst/>
                          <a:latin typeface="Arial" panose="020B0604020202020204" pitchFamily="34" charset="0"/>
                        </a:rPr>
                        <a:t> </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0170" algn="just">
                        <a:lnSpc>
                          <a:spcPct val="115000"/>
                        </a:lnSpc>
                        <a:spcAft>
                          <a:spcPts val="0"/>
                        </a:spcAft>
                        <a:tabLst>
                          <a:tab pos="347345" algn="l"/>
                        </a:tabLst>
                      </a:pPr>
                      <a:r>
                        <a:rPr lang="ru-RU" sz="1800" dirty="0">
                          <a:effectLst/>
                          <a:latin typeface="Arial" panose="020B0604020202020204" pitchFamily="34" charset="0"/>
                        </a:rPr>
                        <a:t>тошнота и рвота;</a:t>
                      </a:r>
                    </a:p>
                    <a:p>
                      <a:pPr marL="90170" algn="just">
                        <a:lnSpc>
                          <a:spcPct val="115000"/>
                        </a:lnSpc>
                        <a:spcAft>
                          <a:spcPts val="0"/>
                        </a:spcAft>
                        <a:tabLst>
                          <a:tab pos="347345" algn="l"/>
                        </a:tabLst>
                      </a:pPr>
                      <a:r>
                        <a:rPr lang="ru-RU" sz="1800" dirty="0">
                          <a:effectLst/>
                          <a:latin typeface="Arial" panose="020B0604020202020204" pitchFamily="34" charset="0"/>
                        </a:rPr>
                        <a:t>анорексия;</a:t>
                      </a:r>
                    </a:p>
                    <a:p>
                      <a:pPr marL="90170" algn="just">
                        <a:lnSpc>
                          <a:spcPct val="115000"/>
                        </a:lnSpc>
                        <a:spcAft>
                          <a:spcPts val="0"/>
                        </a:spcAft>
                        <a:tabLst>
                          <a:tab pos="347345" algn="l"/>
                        </a:tabLst>
                      </a:pPr>
                      <a:r>
                        <a:rPr lang="ru-RU" sz="1800" dirty="0">
                          <a:effectLst/>
                          <a:latin typeface="Arial" panose="020B0604020202020204" pitchFamily="34" charset="0"/>
                        </a:rPr>
                        <a:t>судороги мышц;</a:t>
                      </a:r>
                    </a:p>
                    <a:p>
                      <a:pPr marL="90170" algn="just">
                        <a:lnSpc>
                          <a:spcPct val="115000"/>
                        </a:lnSpc>
                        <a:spcAft>
                          <a:spcPts val="0"/>
                        </a:spcAft>
                        <a:tabLst>
                          <a:tab pos="347345" algn="l"/>
                        </a:tabLst>
                      </a:pPr>
                      <a:r>
                        <a:rPr lang="ru-RU" sz="1800" dirty="0" err="1">
                          <a:effectLst/>
                          <a:latin typeface="Arial" panose="020B0604020202020204" pitchFamily="34" charset="0"/>
                        </a:rPr>
                        <a:t>олигурия</a:t>
                      </a:r>
                      <a:r>
                        <a:rPr lang="ru-RU" sz="1800" dirty="0">
                          <a:effectLst/>
                          <a:latin typeface="Arial" panose="020B0604020202020204" pitchFamily="34" charset="0"/>
                        </a:rPr>
                        <a:t>;</a:t>
                      </a:r>
                    </a:p>
                    <a:p>
                      <a:pPr marL="90170" algn="just">
                        <a:lnSpc>
                          <a:spcPct val="115000"/>
                        </a:lnSpc>
                        <a:spcAft>
                          <a:spcPts val="0"/>
                        </a:spcAft>
                        <a:tabLst>
                          <a:tab pos="347345" algn="l"/>
                        </a:tabLst>
                      </a:pPr>
                      <a:r>
                        <a:rPr lang="ru-RU" sz="1800" dirty="0">
                          <a:effectLst/>
                          <a:latin typeface="Arial" panose="020B0604020202020204" pitchFamily="34" charset="0"/>
                        </a:rPr>
                        <a:t>гипотензия</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2488968"/>
                  </a:ext>
                </a:extLst>
              </a:tr>
              <a:tr h="2378191">
                <a:tc>
                  <a:txBody>
                    <a:bodyPr/>
                    <a:lstStyle/>
                    <a:p>
                      <a:pPr marR="741680">
                        <a:lnSpc>
                          <a:spcPct val="115000"/>
                        </a:lnSpc>
                        <a:spcAft>
                          <a:spcPts val="0"/>
                        </a:spcAft>
                      </a:pPr>
                      <a:r>
                        <a:rPr lang="ru-RU" sz="1800" dirty="0">
                          <a:effectLst/>
                          <a:latin typeface="Arial" panose="020B0604020202020204" pitchFamily="34" charset="0"/>
                        </a:rPr>
                        <a:t>Дефицит кальция</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0170" algn="just">
                        <a:lnSpc>
                          <a:spcPct val="115000"/>
                        </a:lnSpc>
                        <a:spcAft>
                          <a:spcPts val="0"/>
                        </a:spcAft>
                        <a:tabLst>
                          <a:tab pos="347345" algn="l"/>
                        </a:tabLst>
                      </a:pPr>
                      <a:r>
                        <a:rPr lang="ru-RU" sz="1800" dirty="0">
                          <a:effectLst/>
                          <a:latin typeface="Arial" panose="020B0604020202020204" pitchFamily="34" charset="0"/>
                        </a:rPr>
                        <a:t>остеопороз;</a:t>
                      </a:r>
                    </a:p>
                    <a:p>
                      <a:pPr marL="90170" algn="just">
                        <a:lnSpc>
                          <a:spcPct val="115000"/>
                        </a:lnSpc>
                        <a:spcAft>
                          <a:spcPts val="0"/>
                        </a:spcAft>
                        <a:tabLst>
                          <a:tab pos="347345" algn="l"/>
                        </a:tabLst>
                      </a:pPr>
                      <a:r>
                        <a:rPr lang="ru-RU" sz="1800" dirty="0">
                          <a:effectLst/>
                          <a:latin typeface="Arial" panose="020B0604020202020204" pitchFamily="34" charset="0"/>
                        </a:rPr>
                        <a:t>мышечные судороги, спазмы;</a:t>
                      </a:r>
                    </a:p>
                    <a:p>
                      <a:pPr marL="90170" algn="just">
                        <a:lnSpc>
                          <a:spcPct val="115000"/>
                        </a:lnSpc>
                        <a:spcAft>
                          <a:spcPts val="0"/>
                        </a:spcAft>
                        <a:tabLst>
                          <a:tab pos="347345" algn="l"/>
                        </a:tabLst>
                      </a:pPr>
                      <a:r>
                        <a:rPr lang="ru-RU" sz="1800" dirty="0">
                          <a:effectLst/>
                          <a:latin typeface="Arial" panose="020B0604020202020204" pitchFamily="34" charset="0"/>
                        </a:rPr>
                        <a:t>парестезии;</a:t>
                      </a:r>
                    </a:p>
                    <a:p>
                      <a:pPr marL="90170" algn="just">
                        <a:lnSpc>
                          <a:spcPct val="115000"/>
                        </a:lnSpc>
                        <a:spcAft>
                          <a:spcPts val="0"/>
                        </a:spcAft>
                        <a:tabLst>
                          <a:tab pos="347345" algn="l"/>
                        </a:tabLst>
                      </a:pPr>
                      <a:r>
                        <a:rPr lang="ru-RU" sz="1800" dirty="0">
                          <a:effectLst/>
                          <a:latin typeface="Arial" panose="020B0604020202020204" pitchFamily="34" charset="0"/>
                        </a:rPr>
                        <a:t>аритмии, сердечная недостаточность;</a:t>
                      </a:r>
                    </a:p>
                    <a:p>
                      <a:pPr marL="90170" algn="just">
                        <a:lnSpc>
                          <a:spcPct val="115000"/>
                        </a:lnSpc>
                        <a:spcAft>
                          <a:spcPts val="0"/>
                        </a:spcAft>
                        <a:tabLst>
                          <a:tab pos="347345" algn="l"/>
                        </a:tabLst>
                      </a:pPr>
                      <a:r>
                        <a:rPr lang="ru-RU" sz="1800" dirty="0">
                          <a:effectLst/>
                          <a:latin typeface="Arial" panose="020B0604020202020204" pitchFamily="34" charset="0"/>
                        </a:rPr>
                        <a:t>кровоточивость слизистых;</a:t>
                      </a:r>
                    </a:p>
                    <a:p>
                      <a:pPr marL="90170" algn="just">
                        <a:lnSpc>
                          <a:spcPct val="115000"/>
                        </a:lnSpc>
                        <a:spcAft>
                          <a:spcPts val="0"/>
                        </a:spcAft>
                        <a:tabLst>
                          <a:tab pos="347345" algn="l"/>
                        </a:tabLst>
                      </a:pPr>
                      <a:r>
                        <a:rPr lang="ru-RU" sz="1800" dirty="0">
                          <a:effectLst/>
                          <a:latin typeface="Arial" panose="020B0604020202020204" pitchFamily="34" charset="0"/>
                        </a:rPr>
                        <a:t>повышенная возбудимость</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05172934"/>
                  </a:ext>
                </a:extLst>
              </a:tr>
            </a:tbl>
          </a:graphicData>
        </a:graphic>
      </p:graphicFrame>
      <p:sp>
        <p:nvSpPr>
          <p:cNvPr id="5" name="Заголовок 1"/>
          <p:cNvSpPr>
            <a:spLocks noGrp="1"/>
          </p:cNvSpPr>
          <p:nvPr>
            <p:ph type="title"/>
          </p:nvPr>
        </p:nvSpPr>
        <p:spPr>
          <a:xfrm>
            <a:off x="1143000" y="396240"/>
            <a:ext cx="9875520" cy="1356360"/>
          </a:xfrm>
        </p:spPr>
        <p:txBody>
          <a:bodyPr>
            <a:normAutofit/>
          </a:bodyPr>
          <a:lstStyle/>
          <a:p>
            <a:r>
              <a:rPr lang="ru-RU" sz="1800" b="1" dirty="0">
                <a:solidFill>
                  <a:schemeClr val="tx1"/>
                </a:solidFill>
              </a:rPr>
              <a:t>Характерные проявления витаминной и микроэлементной недостаточности</a:t>
            </a:r>
            <a:endParaRPr lang="ru-RU" sz="1800" dirty="0"/>
          </a:p>
        </p:txBody>
      </p:sp>
    </p:spTree>
    <p:extLst>
      <p:ext uri="{BB962C8B-B14F-4D97-AF65-F5344CB8AC3E}">
        <p14:creationId xmlns:p14="http://schemas.microsoft.com/office/powerpoint/2010/main" val="2749524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889000"/>
            <a:ext cx="9872871" cy="5207000"/>
          </a:xfrm>
        </p:spPr>
        <p:txBody>
          <a:bodyPr>
            <a:normAutofit/>
          </a:bodyPr>
          <a:lstStyle/>
          <a:p>
            <a:pPr marL="45720" indent="0" algn="just">
              <a:buNone/>
            </a:pPr>
            <a:r>
              <a:rPr lang="ru-RU" sz="1800" dirty="0"/>
              <a:t>Недостаточность полиненасыщенных (незаменимых) жирных кислот может проявляться двумя типами в зависимости от дефицитов </a:t>
            </a:r>
            <a:r>
              <a:rPr lang="ru-RU" sz="1800" dirty="0" err="1"/>
              <a:t>линолевой</a:t>
            </a:r>
            <a:r>
              <a:rPr lang="ru-RU" sz="1800" dirty="0"/>
              <a:t> кислоты и ее производных (группа омега-6) или альфа-линоленовой кислоты и ее производных (группа омега-3).</a:t>
            </a:r>
          </a:p>
          <a:p>
            <a:pPr marL="45720" indent="0" algn="just">
              <a:buNone/>
            </a:pPr>
            <a:r>
              <a:rPr lang="ru-RU" sz="1800" dirty="0"/>
              <a:t>Дефицит </a:t>
            </a:r>
            <a:r>
              <a:rPr lang="ru-RU" sz="1800" dirty="0" err="1"/>
              <a:t>линолевой</a:t>
            </a:r>
            <a:r>
              <a:rPr lang="ru-RU" sz="1800" dirty="0"/>
              <a:t> кислоты:</a:t>
            </a:r>
          </a:p>
          <a:p>
            <a:pPr lvl="0" algn="just"/>
            <a:r>
              <a:rPr lang="ru-RU" sz="1800" dirty="0"/>
              <a:t>шелушение кожи у локтевых сгибов</a:t>
            </a:r>
          </a:p>
          <a:p>
            <a:pPr lvl="0" algn="just"/>
            <a:r>
              <a:rPr lang="ru-RU" sz="1800" dirty="0"/>
              <a:t>повышенная светочувствительность кожи</a:t>
            </a:r>
          </a:p>
          <a:p>
            <a:pPr lvl="0" algn="just"/>
            <a:r>
              <a:rPr lang="ru-RU" sz="1800" dirty="0"/>
              <a:t>тромбоцитопения</a:t>
            </a:r>
          </a:p>
          <a:p>
            <a:pPr lvl="0" algn="just"/>
            <a:r>
              <a:rPr lang="ru-RU" sz="1800" dirty="0"/>
              <a:t>анемия</a:t>
            </a:r>
          </a:p>
          <a:p>
            <a:pPr lvl="0" algn="just"/>
            <a:r>
              <a:rPr lang="ru-RU" sz="1800" dirty="0"/>
              <a:t>жировой гепатоз</a:t>
            </a:r>
          </a:p>
          <a:p>
            <a:pPr marL="45720" indent="0" algn="just">
              <a:buNone/>
            </a:pPr>
            <a:r>
              <a:rPr lang="ru-RU" sz="1800" dirty="0"/>
              <a:t>Дефицит альфа-линоленовой кислоты:</a:t>
            </a:r>
          </a:p>
          <a:p>
            <a:pPr lvl="0" algn="just"/>
            <a:r>
              <a:rPr lang="ru-RU" sz="1800" dirty="0"/>
              <a:t>снижение остроты зрения</a:t>
            </a:r>
          </a:p>
          <a:p>
            <a:pPr lvl="0" algn="just"/>
            <a:r>
              <a:rPr lang="ru-RU" sz="1800" dirty="0"/>
              <a:t>неврологические нарушения</a:t>
            </a:r>
          </a:p>
          <a:p>
            <a:pPr algn="just"/>
            <a:r>
              <a:rPr lang="ru-RU" sz="1800" dirty="0"/>
              <a:t>атеросклероз.</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7314" y="3429000"/>
            <a:ext cx="4642758" cy="3095172"/>
          </a:xfrm>
          <a:prstGeom prst="rect">
            <a:avLst/>
          </a:prstGeom>
        </p:spPr>
      </p:pic>
    </p:spTree>
    <p:extLst>
      <p:ext uri="{BB962C8B-B14F-4D97-AF65-F5344CB8AC3E}">
        <p14:creationId xmlns:p14="http://schemas.microsoft.com/office/powerpoint/2010/main" val="4188183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2057400"/>
            <a:ext cx="9872871" cy="2425823"/>
          </a:xfrm>
        </p:spPr>
        <p:txBody>
          <a:bodyPr>
            <a:normAutofit/>
          </a:bodyPr>
          <a:lstStyle/>
          <a:p>
            <a:pPr marL="45720" indent="0" algn="just">
              <a:lnSpc>
                <a:spcPct val="150000"/>
              </a:lnSpc>
              <a:buNone/>
            </a:pPr>
            <a:r>
              <a:rPr lang="ru-RU" sz="1800" dirty="0"/>
              <a:t>Биохимические маркеры пищевого статуса. При лабораторной диагностике параметров пищевого статуса в качестве материалов для исследований используют кровь (цельная, сыворотка, плазма), мочу (суточная и утренняя), слюну, фекалии и др. </a:t>
            </a:r>
          </a:p>
          <a:p>
            <a:pPr marL="45720" indent="0" algn="just">
              <a:buNone/>
            </a:pPr>
            <a:r>
              <a:rPr lang="ru-RU" sz="1800" dirty="0"/>
              <a:t>Применяют также функциональные тесты, позволяющие дифференцировать дефициты нутриентов на инструментальном уровне.</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781" y="3998901"/>
            <a:ext cx="3853438" cy="2510756"/>
          </a:xfrm>
          <a:prstGeom prst="rect">
            <a:avLst/>
          </a:prstGeom>
        </p:spPr>
      </p:pic>
    </p:spTree>
    <p:extLst>
      <p:ext uri="{BB962C8B-B14F-4D97-AF65-F5344CB8AC3E}">
        <p14:creationId xmlns:p14="http://schemas.microsoft.com/office/powerpoint/2010/main" val="1084988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9564" y="1572457"/>
            <a:ext cx="9872871" cy="3713085"/>
          </a:xfrm>
        </p:spPr>
        <p:txBody>
          <a:bodyPr>
            <a:normAutofit/>
          </a:bodyPr>
          <a:lstStyle/>
          <a:p>
            <a:pPr marL="45720" indent="0" algn="just">
              <a:lnSpc>
                <a:spcPct val="150000"/>
              </a:lnSpc>
              <a:buNone/>
            </a:pPr>
            <a:r>
              <a:rPr lang="ru-RU" sz="1800" dirty="0"/>
              <a:t>Недостаток белка в рационе питания лабораторно проявляется в модификации показателей протеинового метаболизма в сыворотке крови: снижаются концентрации как общего белка, так и альбуминов, а также альбумин-глобулиновый коэффициент. Может также наблюдаться снижение активности ряда ферментов, падение концентрации гемоглобина и количества эритроцитов (при высоком цветном показателе), уменьшение пула иммуноглобулинов. При хроническом белковом голодании у взрослых уменьшается BMI (менее 18,5) и появляются признаки распада собственных белков с развитием аутоинтоксикации.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6649" y="4490481"/>
            <a:ext cx="3029946" cy="2019175"/>
          </a:xfrm>
          <a:prstGeom prst="rect">
            <a:avLst/>
          </a:prstGeom>
        </p:spPr>
      </p:pic>
    </p:spTree>
    <p:extLst>
      <p:ext uri="{BB962C8B-B14F-4D97-AF65-F5344CB8AC3E}">
        <p14:creationId xmlns:p14="http://schemas.microsoft.com/office/powerpoint/2010/main" val="1731879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994299"/>
            <a:ext cx="9872871" cy="4695301"/>
          </a:xfrm>
        </p:spPr>
        <p:txBody>
          <a:bodyPr>
            <a:normAutofit/>
          </a:bodyPr>
          <a:lstStyle/>
          <a:p>
            <a:pPr marL="45720" indent="0" algn="just">
              <a:lnSpc>
                <a:spcPct val="150000"/>
              </a:lnSpc>
              <a:buNone/>
            </a:pPr>
            <a:r>
              <a:rPr lang="ru-RU" sz="1800" dirty="0"/>
              <a:t>Избыток или дисбаланс пищевых жиров диагностируется по уровню различных липидных фракций и триглицеридов в сыворотке крови. При этом важно не только установить концентрации отдельных фракций: ЛПВП, ЛПНП, ЛПОНП, но и выяснить их соотношение, являющееся определяющим фактором при диагностике </a:t>
            </a:r>
            <a:r>
              <a:rPr lang="ru-RU" sz="1800" dirty="0" err="1"/>
              <a:t>дислипопротеинемии</a:t>
            </a:r>
            <a:r>
              <a:rPr lang="ru-RU" sz="1800" dirty="0"/>
              <a:t>. Определенное диагностическое значение имеет также уровень в крови тканевого гормона лептина — показателя интенсивности метаболизма в жировой ткани. Показателем дисбаланса углеводов служит уровень глюкозы в крови, </a:t>
            </a:r>
            <a:r>
              <a:rPr lang="ru-RU" sz="1800" dirty="0" err="1"/>
              <a:t>гликозилированного</a:t>
            </a:r>
            <a:r>
              <a:rPr lang="ru-RU" sz="1800" dirty="0"/>
              <a:t> гемоглобина НЬА1С. Уровень обеспеченности организма витаминами определяется или по концентрации соответствующих витаминов в сыворотке (плазме) крови и суточной моче, или по активности специфических ферментов эритроцитов, в которых витамины играют роль коферментов.</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3091" y="5168767"/>
            <a:ext cx="1934492" cy="1389867"/>
          </a:xfrm>
          <a:prstGeom prst="rect">
            <a:avLst/>
          </a:prstGeom>
        </p:spPr>
      </p:pic>
    </p:spTree>
    <p:extLst>
      <p:ext uri="{BB962C8B-B14F-4D97-AF65-F5344CB8AC3E}">
        <p14:creationId xmlns:p14="http://schemas.microsoft.com/office/powerpoint/2010/main" val="12942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7514" y="2594429"/>
            <a:ext cx="9872871" cy="2483598"/>
          </a:xfrm>
        </p:spPr>
        <p:txBody>
          <a:bodyPr>
            <a:normAutofit/>
          </a:bodyPr>
          <a:lstStyle/>
          <a:p>
            <a:pPr marL="45720" indent="0" algn="just">
              <a:lnSpc>
                <a:spcPct val="150000"/>
              </a:lnSpc>
              <a:buNone/>
            </a:pPr>
            <a:r>
              <a:rPr lang="ru-RU" sz="1800" dirty="0"/>
              <a:t>Состояние питания здорового человека может быть оценено как удовлетворительное, если фактическое поступление нутриентов не имеет значимых (более 10 %) отклонений от физиологических норм, а параметры пищевого статуса не выходят за рамки физиологических границ. В противном случае состояние питания будет оценено как неудовлетворительное и потребуется его коррекция.</a:t>
            </a:r>
          </a:p>
        </p:txBody>
      </p:sp>
    </p:spTree>
    <p:extLst>
      <p:ext uri="{BB962C8B-B14F-4D97-AF65-F5344CB8AC3E}">
        <p14:creationId xmlns:p14="http://schemas.microsoft.com/office/powerpoint/2010/main" val="2331294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9564" y="1409700"/>
            <a:ext cx="9872871" cy="4038600"/>
          </a:xfrm>
        </p:spPr>
        <p:txBody>
          <a:bodyPr>
            <a:normAutofit lnSpcReduction="10000"/>
          </a:bodyPr>
          <a:lstStyle/>
          <a:p>
            <a:pPr marL="45720" indent="0" algn="just">
              <a:lnSpc>
                <a:spcPct val="150000"/>
              </a:lnSpc>
              <a:buNone/>
            </a:pPr>
            <a:r>
              <a:rPr lang="ru-RU" sz="1800" dirty="0"/>
              <a:t>Рекомендации по оптимизации фактического питания должны содержать перечень пищевых продуктов, употребление которых необходимо увеличить или уменьшить.</a:t>
            </a:r>
          </a:p>
          <a:p>
            <a:pPr marL="45720" indent="0" algn="just">
              <a:lnSpc>
                <a:spcPct val="150000"/>
              </a:lnSpc>
              <a:buNone/>
            </a:pPr>
            <a:r>
              <a:rPr lang="ru-RU" sz="1800" dirty="0"/>
              <a:t>Существует три направления по коррекции фактического питания — три диетологических приема:</a:t>
            </a:r>
          </a:p>
          <a:p>
            <a:pPr marL="45720" indent="0" algn="just">
              <a:lnSpc>
                <a:spcPct val="150000"/>
              </a:lnSpc>
              <a:buNone/>
            </a:pPr>
            <a:r>
              <a:rPr lang="ru-RU" sz="1800" dirty="0"/>
              <a:t>1) изменение продуктового набора за счет традиционных пищевых продуктов</a:t>
            </a:r>
          </a:p>
          <a:p>
            <a:pPr marL="45720" indent="0" algn="just">
              <a:lnSpc>
                <a:spcPct val="150000"/>
              </a:lnSpc>
              <a:buNone/>
            </a:pPr>
            <a:r>
              <a:rPr lang="ru-RU" sz="1800" dirty="0"/>
              <a:t>2) включение в рацион обогащенных нутриентами пищевых продуктов</a:t>
            </a:r>
          </a:p>
          <a:p>
            <a:pPr marL="45720" indent="0" algn="just">
              <a:lnSpc>
                <a:spcPct val="150000"/>
              </a:lnSpc>
              <a:buNone/>
            </a:pPr>
            <a:r>
              <a:rPr lang="ru-RU" sz="1800" dirty="0"/>
              <a:t>3) использование для коррекции пищевого статуса биологически активных добавок к пище, витаминов и минералов.</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2797" y="4891314"/>
            <a:ext cx="2512631" cy="1664135"/>
          </a:xfrm>
          <a:prstGeom prst="rect">
            <a:avLst/>
          </a:prstGeom>
        </p:spPr>
      </p:pic>
    </p:spTree>
    <p:extLst>
      <p:ext uri="{BB962C8B-B14F-4D97-AF65-F5344CB8AC3E}">
        <p14:creationId xmlns:p14="http://schemas.microsoft.com/office/powerpoint/2010/main" val="3505709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9564" y="2316842"/>
            <a:ext cx="9872871" cy="2224315"/>
          </a:xfrm>
        </p:spPr>
        <p:txBody>
          <a:bodyPr>
            <a:normAutofit/>
          </a:bodyPr>
          <a:lstStyle/>
          <a:p>
            <a:pPr marL="45720" indent="0" algn="just">
              <a:lnSpc>
                <a:spcPct val="150000"/>
              </a:lnSpc>
              <a:buNone/>
            </a:pPr>
            <a:r>
              <a:rPr lang="ru-RU" sz="1800" dirty="0"/>
              <a:t>Основным способом коррекции питания является расширение ассортимента традиционных пищевых продуктов. Даже при необходимости уменьшить общее употребление пищи, осуществлять это следует не за счет исключения из рациона целых групп продуктов или сужения ассортимента внутри отдельных групп, а только лишь сокращая объем порций и блюд.</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7973" y="4349555"/>
            <a:ext cx="3153070" cy="2102046"/>
          </a:xfrm>
          <a:prstGeom prst="rect">
            <a:avLst/>
          </a:prstGeom>
        </p:spPr>
      </p:pic>
    </p:spTree>
    <p:extLst>
      <p:ext uri="{BB962C8B-B14F-4D97-AF65-F5344CB8AC3E}">
        <p14:creationId xmlns:p14="http://schemas.microsoft.com/office/powerpoint/2010/main" val="2028501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9564" y="1622394"/>
            <a:ext cx="9872871" cy="4038600"/>
          </a:xfrm>
        </p:spPr>
        <p:txBody>
          <a:bodyPr>
            <a:normAutofit/>
          </a:bodyPr>
          <a:lstStyle/>
          <a:p>
            <a:pPr marL="45720" indent="0" algn="just">
              <a:lnSpc>
                <a:spcPct val="150000"/>
              </a:lnSpc>
              <a:buNone/>
            </a:pPr>
            <a:r>
              <a:rPr lang="ru-RU" sz="1800" dirty="0"/>
              <a:t>Чаще всего несбалансированность питания связана с крайним однообразием ежедневно включаемых в рацион продуктов. Нужно учитывать, что существуют продукты обязательного ежедневного использования, которые должны присутствовать в рационе в рекомендуемых количествах, определяемых индивидуальными </a:t>
            </a:r>
            <a:r>
              <a:rPr lang="ru-RU" sz="1800" dirty="0" err="1"/>
              <a:t>энергозатратами</a:t>
            </a:r>
            <a:r>
              <a:rPr lang="ru-RU" sz="1800" dirty="0"/>
              <a:t>. Разнообразие продуктов в рационе — важнейшее условие коррекции питания. Для эффективной оптимизации питания и ликвидации выявленных дисбалансов и отклонений в параметрах пищевого статуса необходимо ежедневно использовать в питании не менее 20...30 различных продуктов из всех традиционно используемых групп.</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9394" y="4714043"/>
            <a:ext cx="2715191" cy="1810127"/>
          </a:xfrm>
          <a:prstGeom prst="rect">
            <a:avLst/>
          </a:prstGeom>
        </p:spPr>
      </p:pic>
    </p:spTree>
    <p:extLst>
      <p:ext uri="{BB962C8B-B14F-4D97-AF65-F5344CB8AC3E}">
        <p14:creationId xmlns:p14="http://schemas.microsoft.com/office/powerpoint/2010/main" val="2571868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9564" y="1222899"/>
            <a:ext cx="9872871" cy="4038600"/>
          </a:xfrm>
        </p:spPr>
        <p:txBody>
          <a:bodyPr>
            <a:normAutofit/>
          </a:bodyPr>
          <a:lstStyle/>
          <a:p>
            <a:pPr marL="45720" indent="0" algn="just">
              <a:lnSpc>
                <a:spcPct val="150000"/>
              </a:lnSpc>
              <a:buNone/>
            </a:pPr>
            <a:r>
              <a:rPr lang="ru-RU" sz="1800" dirty="0"/>
              <a:t>При коррекции фактического питания необходимо в обязательном порядке учитывать данные пищевого анамнеза, не включая в рекомендации пищевые продукты, вызывающие аллергические реакции, непереносимость или не используемые в питании по субъективным причинам (если таковые имеются). Продукты должны быть также доступны для конкретного человека, исходя из его социально-экономических возможностей: дефицит одного и того же нутриента может быть скорректирован разными по стоимости продуктами. Например, источниками аскорбиновой кислоты являются как дорогостоящие цитрусовые, киви, клубника, сладкий перец, так и более доступные по цене белокочанная (свежая и квашеная), цветная капуста, картофель, черная смородина.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0026" y="4983514"/>
            <a:ext cx="2105913" cy="1569685"/>
          </a:xfrm>
          <a:prstGeom prst="rect">
            <a:avLst/>
          </a:prstGeom>
        </p:spPr>
      </p:pic>
    </p:spTree>
    <p:extLst>
      <p:ext uri="{BB962C8B-B14F-4D97-AF65-F5344CB8AC3E}">
        <p14:creationId xmlns:p14="http://schemas.microsoft.com/office/powerpoint/2010/main" val="88908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9564" y="1032254"/>
            <a:ext cx="9872871" cy="4038600"/>
          </a:xfrm>
        </p:spPr>
        <p:txBody>
          <a:bodyPr>
            <a:normAutofit lnSpcReduction="10000"/>
          </a:bodyPr>
          <a:lstStyle/>
          <a:p>
            <a:pPr marL="45720" indent="0" algn="just">
              <a:lnSpc>
                <a:spcPct val="150000"/>
              </a:lnSpc>
              <a:buNone/>
            </a:pPr>
            <a:r>
              <a:rPr lang="ru-RU" sz="1800" dirty="0"/>
              <a:t>Нарушения в показателях </a:t>
            </a:r>
            <a:r>
              <a:rPr lang="ru-RU" sz="1800" dirty="0">
                <a:solidFill>
                  <a:srgbClr val="E84C22"/>
                </a:solidFill>
              </a:rPr>
              <a:t>пищевого</a:t>
            </a:r>
            <a:r>
              <a:rPr lang="ru-RU" sz="1800" dirty="0"/>
              <a:t> статуса являются первыми признаками дисбаланса гомеостатических систем на этапе еще несформировавшейся патологии и, как правило, могут быть </a:t>
            </a:r>
            <a:r>
              <a:rPr lang="ru-RU" sz="1800" dirty="0" err="1"/>
              <a:t>алиментарно</a:t>
            </a:r>
            <a:r>
              <a:rPr lang="ru-RU" sz="1800" dirty="0"/>
              <a:t> скорректированы при условии их правильной диагностики. В противном случае дальнейшая отрицательная динамика показателей пищевого статуса неизбежно приведет к развитию болезни со всеми вытекающими последствиями. В целом по стране избыточная масса тела наблюдается у 47,6% мужчин и 35,6% женщин, ожирение — у 19% и 27,6% мужчин и женщин соответственно. Это чревато ростом хронических заболеваний, проблем с сердечно-сосудистой системой, гипертонией, диабетом. Последние данные свидетельствуют о том, что люди с избыточной массой тела оказываются в группе риска тяжелых осложнений и при заражении </a:t>
            </a:r>
            <a:r>
              <a:rPr lang="ru-RU" sz="1800" dirty="0" err="1"/>
              <a:t>коронавирусом</a:t>
            </a:r>
            <a:r>
              <a:rPr lang="ru-RU" sz="1800" dirty="0"/>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9107" y="4976037"/>
            <a:ext cx="2423385" cy="1615905"/>
          </a:xfrm>
          <a:prstGeom prst="rect">
            <a:avLst/>
          </a:prstGeom>
        </p:spPr>
      </p:pic>
    </p:spTree>
    <p:extLst>
      <p:ext uri="{BB962C8B-B14F-4D97-AF65-F5344CB8AC3E}">
        <p14:creationId xmlns:p14="http://schemas.microsoft.com/office/powerpoint/2010/main" val="392213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9564" y="1692235"/>
            <a:ext cx="9872871" cy="3473529"/>
          </a:xfrm>
        </p:spPr>
        <p:txBody>
          <a:bodyPr>
            <a:normAutofit/>
          </a:bodyPr>
          <a:lstStyle/>
          <a:p>
            <a:pPr marL="45720" indent="0" algn="just">
              <a:lnSpc>
                <a:spcPct val="150000"/>
              </a:lnSpc>
              <a:buNone/>
            </a:pPr>
            <a:r>
              <a:rPr lang="ru-RU" sz="1800" dirty="0"/>
              <a:t>Если по каким-то установленным причинам не представляется возможным ликвидировать недостаток, например, микронутриентов или пищевых волокон, то возникает необходимость включать в рацион продукты, обогащенные дефицитными нутриентами. В настоящее время разработан и производится широкий ассортимент обогащенных продуктов молочной, плодовоовощной и зерновой групп, использование которых в питании позволяет, не повышая энергетическую ценность рациона, дополнительно получить дефицитные в питании микронутриенты (витамины и минеральные вещества), а также пищевые волокна и </a:t>
            </a:r>
            <a:r>
              <a:rPr lang="ru-RU" sz="1800" dirty="0" err="1"/>
              <a:t>пробиотики</a:t>
            </a:r>
            <a:r>
              <a:rPr lang="ru-RU" sz="1800" dirty="0"/>
              <a:t>.</a:t>
            </a:r>
          </a:p>
        </p:txBody>
      </p:sp>
    </p:spTree>
    <p:extLst>
      <p:ext uri="{BB962C8B-B14F-4D97-AF65-F5344CB8AC3E}">
        <p14:creationId xmlns:p14="http://schemas.microsoft.com/office/powerpoint/2010/main" val="1581251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9564" y="1489230"/>
            <a:ext cx="9872871" cy="4038600"/>
          </a:xfrm>
        </p:spPr>
        <p:txBody>
          <a:bodyPr>
            <a:normAutofit/>
          </a:bodyPr>
          <a:lstStyle/>
          <a:p>
            <a:pPr marL="45720" indent="0" algn="just">
              <a:lnSpc>
                <a:spcPct val="150000"/>
              </a:lnSpc>
              <a:buNone/>
            </a:pPr>
            <a:r>
              <a:rPr lang="ru-RU" sz="1800" dirty="0"/>
              <a:t>Необходимость дополнительного приема витаминов и минералов требует четкого обоснования. Наиболее частой объективной причиной целесообразности применения данного диетологического приема является невозможность использования в питании основных источников какого-либо нутриента. Например, при аллергии к молочному белку возникает серьезная проблема традиционного (пищевого) обеспечения организма кальцием и рибофлавином. Аналогичные проблемы (с обеспечением различными пищевыми веществами) могут возникать при значительном превышении реальной потребности в нутриенте по сравнению с физиологической нормой и обычным его уровнем в рационе.</a:t>
            </a:r>
          </a:p>
        </p:txBody>
      </p:sp>
      <p:pic>
        <p:nvPicPr>
          <p:cNvPr id="4" name="Рисунок 3">
            <a:extLst>
              <a:ext uri="{FF2B5EF4-FFF2-40B4-BE49-F238E27FC236}">
                <a16:creationId xmlns:a16="http://schemas.microsoft.com/office/drawing/2014/main" id="{B0097A90-CAF0-4CCD-B6DC-EC21AC987C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0229" y="4964514"/>
            <a:ext cx="2418929" cy="1602540"/>
          </a:xfrm>
          <a:prstGeom prst="rect">
            <a:avLst/>
          </a:prstGeom>
        </p:spPr>
      </p:pic>
    </p:spTree>
    <p:extLst>
      <p:ext uri="{BB962C8B-B14F-4D97-AF65-F5344CB8AC3E}">
        <p14:creationId xmlns:p14="http://schemas.microsoft.com/office/powerpoint/2010/main" val="1759111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9564" y="2241914"/>
            <a:ext cx="9872871" cy="2374172"/>
          </a:xfrm>
        </p:spPr>
        <p:txBody>
          <a:bodyPr>
            <a:normAutofit/>
          </a:bodyPr>
          <a:lstStyle/>
          <a:p>
            <a:pPr marL="45720" indent="0" algn="just">
              <a:lnSpc>
                <a:spcPct val="150000"/>
              </a:lnSpc>
              <a:buNone/>
            </a:pPr>
            <a:r>
              <a:rPr lang="ru-RU" sz="1800" dirty="0"/>
              <a:t>Произведенная коррекция питания должна быть обязательно подвергнута динамической оценке эффективности. Через 3...4 недели после начала выполнения рекомендаций по коррекции рациона необходимо провести анализ диетологической эффективности с использованием тех же методических подходов, что и при первоначальной диагностике состояния питания</a:t>
            </a:r>
          </a:p>
        </p:txBody>
      </p:sp>
      <p:pic>
        <p:nvPicPr>
          <p:cNvPr id="5" name="Рисунок 4">
            <a:extLst>
              <a:ext uri="{FF2B5EF4-FFF2-40B4-BE49-F238E27FC236}">
                <a16:creationId xmlns:a16="http://schemas.microsoft.com/office/drawing/2014/main" id="{5E00C546-4817-446A-8DEE-9E9A968CF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2474" y="4396021"/>
            <a:ext cx="2359308" cy="2121018"/>
          </a:xfrm>
          <a:prstGeom prst="rect">
            <a:avLst/>
          </a:prstGeom>
        </p:spPr>
      </p:pic>
    </p:spTree>
    <p:extLst>
      <p:ext uri="{BB962C8B-B14F-4D97-AF65-F5344CB8AC3E}">
        <p14:creationId xmlns:p14="http://schemas.microsoft.com/office/powerpoint/2010/main" val="1387517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t>Список литературы:</a:t>
            </a:r>
          </a:p>
        </p:txBody>
      </p:sp>
      <p:sp>
        <p:nvSpPr>
          <p:cNvPr id="3" name="Объект 2"/>
          <p:cNvSpPr>
            <a:spLocks noGrp="1"/>
          </p:cNvSpPr>
          <p:nvPr>
            <p:ph idx="1"/>
          </p:nvPr>
        </p:nvSpPr>
        <p:spPr/>
        <p:txBody>
          <a:bodyPr>
            <a:noAutofit/>
          </a:bodyPr>
          <a:lstStyle/>
          <a:p>
            <a:pPr lvl="0" algn="just"/>
            <a:r>
              <a:rPr lang="ru-RU" sz="1800" dirty="0"/>
              <a:t>Адаменко, Е. И. Оценка статуса питания : учеб.-метод. пособие / Е. И. Адаменко, Н. Н. </a:t>
            </a:r>
            <a:r>
              <a:rPr lang="ru-RU" sz="1800" dirty="0" err="1"/>
              <a:t>Силивончик</a:t>
            </a:r>
            <a:r>
              <a:rPr lang="ru-RU" sz="1800" dirty="0"/>
              <a:t>. – Минск : БГМУ, 2009. – 20 с.</a:t>
            </a:r>
          </a:p>
          <a:p>
            <a:pPr lvl="0" algn="just"/>
            <a:r>
              <a:rPr lang="ru-RU" sz="1800" dirty="0"/>
              <a:t>Королев А.А. Гигиена питания. Руководство для врачей/ А.А. Королев. – М.: ГЭОТАР-Медиа, 2016. – 624 с.: ил.</a:t>
            </a:r>
          </a:p>
          <a:p>
            <a:pPr lvl="0" algn="just"/>
            <a:r>
              <a:rPr lang="ru-RU" sz="1800" dirty="0" err="1"/>
              <a:t>Нутрициология</a:t>
            </a:r>
            <a:r>
              <a:rPr lang="ru-RU" sz="1800" dirty="0"/>
              <a:t> и клиническая диетология: национальное руководство/ под ред. В.А. </a:t>
            </a:r>
            <a:r>
              <a:rPr lang="ru-RU" sz="1800" dirty="0" err="1"/>
              <a:t>Тутельяна</a:t>
            </a:r>
            <a:r>
              <a:rPr lang="ru-RU" sz="1800" dirty="0"/>
              <a:t>, Д.Б. Никитюка. – Москва: ГЭОТАР-Медиа, 2020. – 656 с.: ил.</a:t>
            </a:r>
          </a:p>
          <a:p>
            <a:pPr lvl="0" algn="just"/>
            <a:r>
              <a:rPr lang="ru-RU" sz="1800" dirty="0"/>
              <a:t>В.А. </a:t>
            </a:r>
            <a:r>
              <a:rPr lang="ru-RU" sz="1800" dirty="0" err="1"/>
              <a:t>Тутельян</a:t>
            </a:r>
            <a:r>
              <a:rPr lang="ru-RU" sz="1800" dirty="0"/>
              <a:t>, А.И. </a:t>
            </a:r>
            <a:r>
              <a:rPr lang="ru-RU" sz="1800" dirty="0" err="1"/>
              <a:t>Вялков</a:t>
            </a:r>
            <a:r>
              <a:rPr lang="ru-RU" sz="1800" dirty="0"/>
              <a:t>, А.Н. Разумов, В.И. Михайлов, К.А. Москаленко, А.Г. Одинец, В.Г. </a:t>
            </a:r>
            <a:r>
              <a:rPr lang="ru-RU" sz="1800" dirty="0" err="1"/>
              <a:t>Сбежнева</a:t>
            </a:r>
            <a:r>
              <a:rPr lang="ru-RU" sz="1800" dirty="0"/>
              <a:t>, В.Н. Сергеев Научные основы здорового питания: - М.: Издательский дом «Панорама», 2010. - 816 с.</a:t>
            </a:r>
          </a:p>
          <a:p>
            <a:pPr algn="just"/>
            <a:r>
              <a:rPr lang="ru-RU" sz="1800" dirty="0"/>
              <a:t>Интернет-ресурс: здоровое-</a:t>
            </a:r>
            <a:r>
              <a:rPr lang="ru-RU" sz="1800" dirty="0" err="1"/>
              <a:t>питание.рф</a:t>
            </a:r>
            <a:r>
              <a:rPr lang="ru-RU" sz="1800" dirty="0"/>
              <a:t> </a:t>
            </a:r>
            <a:r>
              <a:rPr lang="ru-RU" sz="1800" u="sng" dirty="0">
                <a:hlinkClick r:id="rId2"/>
              </a:rPr>
              <a:t>https://xn----8sbehgcimb3cfabqj3b.xn--p1ai/healthy-nutrition/finansovaya-podderzhka-karera-i-tsifra-kakim-budet-obnovlennyy-natsproekt-demografiya/</a:t>
            </a:r>
            <a:endParaRPr lang="ru-RU" sz="1800" dirty="0"/>
          </a:p>
        </p:txBody>
      </p:sp>
    </p:spTree>
    <p:extLst>
      <p:ext uri="{BB962C8B-B14F-4D97-AF65-F5344CB8AC3E}">
        <p14:creationId xmlns:p14="http://schemas.microsoft.com/office/powerpoint/2010/main" val="24924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1469" y="953814"/>
            <a:ext cx="9872871" cy="1137745"/>
          </a:xfrm>
        </p:spPr>
        <p:txBody>
          <a:bodyPr/>
          <a:lstStyle/>
          <a:p>
            <a:pPr marL="45720" indent="0" algn="just">
              <a:buNone/>
            </a:pPr>
            <a:r>
              <a:rPr lang="ru-RU" dirty="0">
                <a:solidFill>
                  <a:srgbClr val="E84C22"/>
                </a:solidFill>
              </a:rPr>
              <a:t>Нарушения питания — как недостаточность питания, так и ожирение — имеют важное значение для клинической медицины.  Дефицит нутриентов может быть обусловлен рядом механизмов:</a:t>
            </a:r>
          </a:p>
        </p:txBody>
      </p:sp>
      <p:sp>
        <p:nvSpPr>
          <p:cNvPr id="4" name="TextBox 3"/>
          <p:cNvSpPr txBox="1"/>
          <p:nvPr/>
        </p:nvSpPr>
        <p:spPr>
          <a:xfrm>
            <a:off x="1408386" y="2406869"/>
            <a:ext cx="2963917" cy="2308324"/>
          </a:xfrm>
          <a:prstGeom prst="rect">
            <a:avLst/>
          </a:prstGeom>
          <a:noFill/>
        </p:spPr>
        <p:txBody>
          <a:bodyPr wrap="square" rtlCol="0">
            <a:spAutoFit/>
          </a:bodyPr>
          <a:lstStyle/>
          <a:p>
            <a:r>
              <a:rPr lang="ru-RU" dirty="0">
                <a:solidFill>
                  <a:srgbClr val="E84C22"/>
                </a:solidFill>
                <a:latin typeface="Arial" panose="020B0604020202020204" pitchFamily="34" charset="0"/>
              </a:rPr>
              <a:t>1) физиологическими, анатомическими или психические нарушениями поступления пищи;</a:t>
            </a:r>
          </a:p>
          <a:p>
            <a:r>
              <a:rPr lang="ru-RU" dirty="0">
                <a:solidFill>
                  <a:srgbClr val="E84C22"/>
                </a:solidFill>
                <a:latin typeface="Arial" panose="020B0604020202020204" pitchFamily="34" charset="0"/>
              </a:rPr>
              <a:t>2) расстройствами </a:t>
            </a:r>
          </a:p>
          <a:p>
            <a:r>
              <a:rPr lang="ru-RU" dirty="0">
                <a:solidFill>
                  <a:srgbClr val="E84C22"/>
                </a:solidFill>
                <a:latin typeface="Arial" panose="020B0604020202020204" pitchFamily="34" charset="0"/>
              </a:rPr>
              <a:t>переваривания или всасывания; </a:t>
            </a:r>
          </a:p>
        </p:txBody>
      </p:sp>
      <p:sp>
        <p:nvSpPr>
          <p:cNvPr id="5" name="TextBox 4"/>
          <p:cNvSpPr txBox="1"/>
          <p:nvPr/>
        </p:nvSpPr>
        <p:spPr>
          <a:xfrm>
            <a:off x="1408386" y="4580597"/>
            <a:ext cx="3520965" cy="1200329"/>
          </a:xfrm>
          <a:prstGeom prst="rect">
            <a:avLst/>
          </a:prstGeom>
          <a:noFill/>
        </p:spPr>
        <p:txBody>
          <a:bodyPr wrap="square" rtlCol="0">
            <a:spAutoFit/>
          </a:bodyPr>
          <a:lstStyle/>
          <a:p>
            <a:r>
              <a:rPr lang="ru-RU" dirty="0">
                <a:solidFill>
                  <a:srgbClr val="E84C22"/>
                </a:solidFill>
                <a:latin typeface="Arial" panose="020B0604020202020204" pitchFamily="34" charset="0"/>
              </a:rPr>
              <a:t>3) метаболическими нарушениями;</a:t>
            </a:r>
          </a:p>
          <a:p>
            <a:r>
              <a:rPr lang="ru-RU" dirty="0">
                <a:solidFill>
                  <a:srgbClr val="E84C22"/>
                </a:solidFill>
                <a:latin typeface="Arial" panose="020B0604020202020204" pitchFamily="34" charset="0"/>
              </a:rPr>
              <a:t> 4) катаболическими процессами.</a:t>
            </a:r>
          </a:p>
        </p:txBody>
      </p:sp>
      <p:sp>
        <p:nvSpPr>
          <p:cNvPr id="6" name="TextBox 5"/>
          <p:cNvSpPr txBox="1"/>
          <p:nvPr/>
        </p:nvSpPr>
        <p:spPr>
          <a:xfrm>
            <a:off x="6047904" y="2333297"/>
            <a:ext cx="4861834" cy="3139321"/>
          </a:xfrm>
          <a:prstGeom prst="rect">
            <a:avLst/>
          </a:prstGeom>
          <a:noFill/>
        </p:spPr>
        <p:txBody>
          <a:bodyPr wrap="square" rtlCol="0">
            <a:spAutoFit/>
          </a:bodyPr>
          <a:lstStyle/>
          <a:p>
            <a:pPr algn="just"/>
            <a:r>
              <a:rPr lang="ru-RU" dirty="0">
                <a:solidFill>
                  <a:srgbClr val="E84C22"/>
                </a:solidFill>
                <a:latin typeface="Arial" panose="020B0604020202020204" pitchFamily="34" charset="0"/>
              </a:rPr>
              <a:t>Осложнения, в том числе нарушения иммунного статуса, замедление восстановления функционального состояния и заживления ран значительно чаще встречаются у людей с нарушением питания. Наряду с недостаточностью питания исключительно большое и возрастающее внимание уделяется ожирению, которое рассматривается в контексте проблемы неинфекционных заболеваний.</a:t>
            </a:r>
          </a:p>
        </p:txBody>
      </p:sp>
    </p:spTree>
    <p:extLst>
      <p:ext uri="{BB962C8B-B14F-4D97-AF65-F5344CB8AC3E}">
        <p14:creationId xmlns:p14="http://schemas.microsoft.com/office/powerpoint/2010/main" val="1598411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91126" y="2683042"/>
            <a:ext cx="9872871" cy="1921042"/>
          </a:xfrm>
        </p:spPr>
        <p:txBody>
          <a:bodyPr>
            <a:normAutofit/>
          </a:bodyPr>
          <a:lstStyle/>
          <a:p>
            <a:pPr marL="45720" indent="0" algn="just">
              <a:lnSpc>
                <a:spcPct val="150000"/>
              </a:lnSpc>
              <a:buNone/>
            </a:pPr>
            <a:r>
              <a:rPr lang="ru-RU" sz="1800" dirty="0"/>
              <a:t>Таким образом, квалифицированное выявление и коррекция нежелательных отклонений пищевого статуса является важным инструментом профилактики заболеваний. Оценка статуса питания, степени и вида его нарушений имеет важное значение для определения тактики его коррекции.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4580" y="4136995"/>
            <a:ext cx="3672436" cy="2448290"/>
          </a:xfrm>
          <a:prstGeom prst="rect">
            <a:avLst/>
          </a:prstGeom>
        </p:spPr>
      </p:pic>
    </p:spTree>
    <p:extLst>
      <p:ext uri="{BB962C8B-B14F-4D97-AF65-F5344CB8AC3E}">
        <p14:creationId xmlns:p14="http://schemas.microsoft.com/office/powerpoint/2010/main" val="4044967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5345" y="1347186"/>
            <a:ext cx="9872871" cy="4038600"/>
          </a:xfrm>
        </p:spPr>
        <p:txBody>
          <a:bodyPr>
            <a:normAutofit/>
          </a:bodyPr>
          <a:lstStyle/>
          <a:p>
            <a:pPr marL="45720" indent="0" algn="just">
              <a:lnSpc>
                <a:spcPct val="150000"/>
              </a:lnSpc>
              <a:buNone/>
            </a:pPr>
            <a:r>
              <a:rPr lang="ru-RU" sz="1800" dirty="0">
                <a:latin typeface="Arial" panose="020B0604020202020204" pitchFamily="34" charset="0"/>
                <a:cs typeface="Arial" panose="020B0604020202020204" pitchFamily="34" charset="0"/>
              </a:rPr>
              <a:t>При изучении и анализе пищевого статуса необходимо оценить следующий комплекс показателей: </a:t>
            </a:r>
          </a:p>
          <a:p>
            <a:pPr marL="45720" indent="0" algn="just">
              <a:lnSpc>
                <a:spcPct val="150000"/>
              </a:lnSpc>
              <a:buNone/>
            </a:pPr>
            <a:r>
              <a:rPr lang="en-US" sz="1800" dirty="0">
                <a:latin typeface="Arial" panose="020B0604020202020204" pitchFamily="34" charset="0"/>
                <a:cs typeface="Arial" panose="020B0604020202020204" pitchFamily="34" charset="0"/>
              </a:rPr>
              <a:t>1) </a:t>
            </a:r>
            <a:r>
              <a:rPr lang="ru-RU" sz="1800" dirty="0">
                <a:latin typeface="Arial" panose="020B0604020202020204" pitchFamily="34" charset="0"/>
                <a:cs typeface="Arial" panose="020B0604020202020204" pitchFamily="34" charset="0"/>
              </a:rPr>
              <a:t>данные физического развития (адекватность энергетической и пластической сторон питания) </a:t>
            </a:r>
          </a:p>
          <a:p>
            <a:pPr marL="45720" indent="0" algn="just">
              <a:lnSpc>
                <a:spcPct val="150000"/>
              </a:lnSpc>
              <a:buNone/>
            </a:pPr>
            <a:r>
              <a:rPr lang="en-US" sz="1800" dirty="0">
                <a:latin typeface="Arial" panose="020B0604020202020204" pitchFamily="34" charset="0"/>
                <a:cs typeface="Arial" panose="020B0604020202020204" pitchFamily="34" charset="0"/>
              </a:rPr>
              <a:t>2) </a:t>
            </a:r>
            <a:r>
              <a:rPr lang="ru-RU" sz="1800" dirty="0">
                <a:latin typeface="Arial" panose="020B0604020202020204" pitchFamily="34" charset="0"/>
                <a:cs typeface="Arial" panose="020B0604020202020204" pitchFamily="34" charset="0"/>
              </a:rPr>
              <a:t>проявления </a:t>
            </a:r>
            <a:r>
              <a:rPr lang="ru-RU" sz="1800" dirty="0" err="1">
                <a:latin typeface="Arial" panose="020B0604020202020204" pitchFamily="34" charset="0"/>
                <a:cs typeface="Arial" panose="020B0604020202020204" pitchFamily="34" charset="0"/>
              </a:rPr>
              <a:t>микронутриентного</a:t>
            </a:r>
            <a:r>
              <a:rPr lang="ru-RU" sz="1800" dirty="0">
                <a:latin typeface="Arial" panose="020B0604020202020204" pitchFamily="34" charset="0"/>
                <a:cs typeface="Arial" panose="020B0604020202020204" pitchFamily="34" charset="0"/>
              </a:rPr>
              <a:t> дисбаланса (главным образом, витаминно-минерального) </a:t>
            </a:r>
          </a:p>
          <a:p>
            <a:pPr marL="45720" indent="0" algn="just">
              <a:lnSpc>
                <a:spcPct val="150000"/>
              </a:lnSpc>
              <a:buNone/>
            </a:pPr>
            <a:r>
              <a:rPr lang="en-US" sz="1800" dirty="0">
                <a:latin typeface="Arial" panose="020B0604020202020204" pitchFamily="34" charset="0"/>
                <a:cs typeface="Arial" panose="020B0604020202020204" pitchFamily="34" charset="0"/>
              </a:rPr>
              <a:t>3) </a:t>
            </a:r>
            <a:r>
              <a:rPr lang="ru-RU" sz="1800" dirty="0">
                <a:latin typeface="Arial" panose="020B0604020202020204" pitchFamily="34" charset="0"/>
                <a:cs typeface="Arial" panose="020B0604020202020204" pitchFamily="34" charset="0"/>
              </a:rPr>
              <a:t>данные лабораторных исследований крови, мочи (характеристики отдельных видов метаболизма, показатели защитно-адаптационных систем).</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6268" y="4796590"/>
            <a:ext cx="2586789" cy="1724526"/>
          </a:xfrm>
          <a:prstGeom prst="rect">
            <a:avLst/>
          </a:prstGeom>
        </p:spPr>
      </p:pic>
    </p:spTree>
    <p:extLst>
      <p:ext uri="{BB962C8B-B14F-4D97-AF65-F5344CB8AC3E}">
        <p14:creationId xmlns:p14="http://schemas.microsoft.com/office/powerpoint/2010/main" val="35916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0016" y="3857729"/>
            <a:ext cx="3074003" cy="2665738"/>
          </a:xfrm>
          <a:prstGeom prst="rect">
            <a:avLst/>
          </a:prstGeom>
        </p:spPr>
      </p:pic>
      <p:sp>
        <p:nvSpPr>
          <p:cNvPr id="3" name="Объект 2"/>
          <p:cNvSpPr>
            <a:spLocks noGrp="1"/>
          </p:cNvSpPr>
          <p:nvPr>
            <p:ph idx="1"/>
          </p:nvPr>
        </p:nvSpPr>
        <p:spPr/>
        <p:txBody>
          <a:bodyPr>
            <a:normAutofit/>
          </a:bodyPr>
          <a:lstStyle/>
          <a:p>
            <a:pPr marL="45720" indent="0" algn="just">
              <a:lnSpc>
                <a:spcPct val="150000"/>
              </a:lnSpc>
              <a:buNone/>
            </a:pPr>
            <a:r>
              <a:rPr lang="ru-RU" sz="1800" dirty="0"/>
              <a:t>Количественная оценка состояния питания является важным параметром и должна проводиться для каждого больного. Ни один из существующих тестов не позволяет изолированно достоверно оценить состояние питания. Надлежащие выводы делаются на основании учета анамнеза и </a:t>
            </a:r>
            <a:r>
              <a:rPr lang="ru-RU" sz="1800" dirty="0" err="1"/>
              <a:t>физикального</a:t>
            </a:r>
            <a:r>
              <a:rPr lang="ru-RU" sz="1800" dirty="0"/>
              <a:t> исследования, антропометрических, лабораторных, функциональных данных и результатов специальных методов.</a:t>
            </a:r>
          </a:p>
        </p:txBody>
      </p:sp>
    </p:spTree>
    <p:extLst>
      <p:ext uri="{BB962C8B-B14F-4D97-AF65-F5344CB8AC3E}">
        <p14:creationId xmlns:p14="http://schemas.microsoft.com/office/powerpoint/2010/main" val="857909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9564" y="1409700"/>
            <a:ext cx="9872871" cy="4038600"/>
          </a:xfrm>
        </p:spPr>
        <p:txBody>
          <a:bodyPr>
            <a:normAutofit lnSpcReduction="10000"/>
          </a:bodyPr>
          <a:lstStyle/>
          <a:p>
            <a:pPr marL="45720" indent="0" algn="just">
              <a:lnSpc>
                <a:spcPct val="150000"/>
              </a:lnSpc>
              <a:buNone/>
            </a:pPr>
            <a:r>
              <a:rPr lang="ru-RU" sz="1800" dirty="0"/>
              <a:t>На начальном этапе важную роль играют сбор пищевого анамнеза и анализ рациона питания. При этом учитывают следующие факты: характер и особенности питания, пищевые (диетические) привычки, стремление к достижению определенной массы тела, переносимость различных продуктов. Оценка рациона питания производится путем изучения составленного при интервью пищевого рациона за 24 ч или пищевого дневника за 7 дней, а также при анализе пищевого дневника с помощью таблиц химического состава пищи или специальных компьютерных программ. Следует помнить, что анализ пищевого дневника может предоставить неточную информацию, так как человек часто субъективно оценивает свое питание, занижает либо завышает порции, утаивает свои пищевые привычки.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3596" y="4930573"/>
            <a:ext cx="2407247" cy="1593598"/>
          </a:xfrm>
          <a:prstGeom prst="rect">
            <a:avLst/>
          </a:prstGeom>
        </p:spPr>
      </p:pic>
    </p:spTree>
    <p:extLst>
      <p:ext uri="{BB962C8B-B14F-4D97-AF65-F5344CB8AC3E}">
        <p14:creationId xmlns:p14="http://schemas.microsoft.com/office/powerpoint/2010/main" val="355385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9564" y="2066278"/>
            <a:ext cx="9872871" cy="2725444"/>
          </a:xfrm>
        </p:spPr>
        <p:txBody>
          <a:bodyPr>
            <a:normAutofit/>
          </a:bodyPr>
          <a:lstStyle/>
          <a:p>
            <a:pPr marL="45720" indent="0" algn="just">
              <a:lnSpc>
                <a:spcPct val="150000"/>
              </a:lnSpc>
              <a:buNone/>
            </a:pPr>
            <a:r>
              <a:rPr lang="ru-RU" sz="1800" dirty="0"/>
              <a:t>Антропометрические измерения являются простым и доступным методом, позволяющим прямо или с помощью расчетных формул оценить статус питания и состав тела, динамику его изменения. Основными исходными данными для оценки адекватности физического развития являются рост и масса тела, которые должны быть установлены с соблюдением всех правил при помощи соответствующего оборудования.</a:t>
            </a:r>
          </a:p>
        </p:txBody>
      </p:sp>
    </p:spTree>
    <p:extLst>
      <p:ext uri="{BB962C8B-B14F-4D97-AF65-F5344CB8AC3E}">
        <p14:creationId xmlns:p14="http://schemas.microsoft.com/office/powerpoint/2010/main" val="2016336388"/>
      </p:ext>
    </p:extLst>
  </p:cSld>
  <p:clrMapOvr>
    <a:masterClrMapping/>
  </p:clrMapOvr>
</p:sld>
</file>

<file path=ppt/theme/theme1.xml><?xml version="1.0" encoding="utf-8"?>
<a:theme xmlns:a="http://schemas.openxmlformats.org/drawingml/2006/main" name="Базис">
  <a:themeElements>
    <a:clrScheme name="Красный и оранжевый">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TM03457444[[fn=Базис]]</Template>
  <TotalTime>1152</TotalTime>
  <Words>2447</Words>
  <Application>Microsoft Office PowerPoint</Application>
  <PresentationFormat>Широкоэкранный</PresentationFormat>
  <Paragraphs>162</Paragraphs>
  <Slides>33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33</vt:i4>
      </vt:variant>
    </vt:vector>
  </HeadingPairs>
  <TitlesOfParts>
    <vt:vector size="36" baseType="lpstr">
      <vt:lpstr>Arial</vt:lpstr>
      <vt:lpstr>Corbel</vt:lpstr>
      <vt:lpstr>Базис</vt:lpstr>
      <vt:lpstr>Оценка статуса питания организма и разработка мероприятий по его оптимизации.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Характерные проявления витаминной и микроэлементной недостаточности</vt:lpstr>
      <vt:lpstr>Характерные проявления витаминной и микроэлементной недостаточности</vt:lpstr>
      <vt:lpstr>Характерные проявления витаминной и микроэлементной недостаточности</vt:lpstr>
      <vt:lpstr>Характерные проявления витаминной и микроэлементной недостаточности</vt:lpstr>
      <vt:lpstr>Характерные проявления витаминной и микроэлементной недостаточности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литературы: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Оценка статуса питания организма и разработка мероприятий по его оптимизации. </dc:title>
  <dc:creator>Кирилл</dc:creator>
  <cp:lastModifiedBy>Ведилина Марина Тимофеевна</cp:lastModifiedBy>
  <cp:revision>32</cp:revision>
  <dcterms:created xsi:type="dcterms:W3CDTF">2021-11-18T19:34:30Z</dcterms:created>
  <dcterms:modified xsi:type="dcterms:W3CDTF">2021-12-01T12:21:00Z</dcterms:modified>
</cp:coreProperties>
</file>