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Рацион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8F-4713-ADC7-F9DEE84B42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8F-4713-ADC7-F9DEE84B42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78F-4713-ADC7-F9DEE84B42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78F-4713-ADC7-F9DEE84B425C}"/>
              </c:ext>
            </c:extLst>
          </c:dPt>
          <c:cat>
            <c:strRef>
              <c:f>Лист1!$A$2:$A$5</c:f>
              <c:strCache>
                <c:ptCount val="3"/>
                <c:pt idx="0">
                  <c:v>Завтрак</c:v>
                </c:pt>
                <c:pt idx="1">
                  <c:v>Обед</c:v>
                </c:pt>
                <c:pt idx="2">
                  <c:v>Ужин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0.25</c:v>
                </c:pt>
                <c:pt idx="1">
                  <c:v>0.4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C-4383-891B-789B67F7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2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4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39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84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6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0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33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6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1ADB-AA9D-4CA0-999D-B45D75345DD5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FD84-3172-43FA-B4DE-440DC78C1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9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7E7D1ADB-AA9D-4CA0-999D-B45D75345DD5}" type="datetimeFigureOut">
              <a:rPr lang="ru-RU" smtClean="0"/>
              <a:pPr/>
              <a:t>01.12.2021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3EEFD84-3172-43FA-B4DE-440DC78C1D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64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eb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993A8-67FE-4388-82F8-F360AE52C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Гигиенические принципы питания работающих в тяжелых и вредных условиях труда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C28E2-E0C4-48AB-BA55-03831C06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3" y="312518"/>
            <a:ext cx="1679315" cy="11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EC248A-5D22-4086-AEA7-E06A904D5089}"/>
              </a:ext>
            </a:extLst>
          </p:cNvPr>
          <p:cNvSpPr txBox="1"/>
          <p:nvPr/>
        </p:nvSpPr>
        <p:spPr>
          <a:xfrm>
            <a:off x="10477390" y="417250"/>
            <a:ext cx="132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Лекция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49E9C-C8B2-4042-A67F-7F939121F7EF}"/>
              </a:ext>
            </a:extLst>
          </p:cNvPr>
          <p:cNvSpPr txBox="1"/>
          <p:nvPr/>
        </p:nvSpPr>
        <p:spPr>
          <a:xfrm>
            <a:off x="1293180" y="2731194"/>
            <a:ext cx="119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DDA6D-3D04-463A-8557-FE30D6AF2879}"/>
              </a:ext>
            </a:extLst>
          </p:cNvPr>
          <p:cNvSpPr txBox="1"/>
          <p:nvPr/>
        </p:nvSpPr>
        <p:spPr>
          <a:xfrm>
            <a:off x="5676209" y="6173511"/>
            <a:ext cx="97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378968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6FD1C0-4E46-4957-930B-D5D986797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84412"/>
            <a:ext cx="7929979" cy="4660776"/>
          </a:xfrm>
        </p:spPr>
        <p:txBody>
          <a:bodyPr>
            <a:normAutofit/>
          </a:bodyPr>
          <a:lstStyle/>
          <a:p>
            <a:pPr marL="6350" marR="36830"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Научно обоснованные рационы лечебно-профилактического питания должны учитывать оптимальные пределы физиологических колебаний любого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патогенетически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оправданного пищевого и биологически активного нутриента, так как для организма человека вреден как его недостаток, так и избыток.</a:t>
            </a:r>
            <a:endParaRPr lang="ru-RU" sz="18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Например, увеличение в рационе содержания белка  оказывает защитное влияние при воздействии фосфорорганических соединений; в то же время при воздействии аллергенов типа хрома, наоборот, профилактический эффект вызывается снижением количества белка.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2F5657-82F9-492E-8182-E949BAE1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81" y="923365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 принципы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57A4BE-B740-46C1-9D06-3D640DEC0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54" y="4578911"/>
            <a:ext cx="2693095" cy="18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4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010EAF-3762-4D9A-941D-316C05E9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081" y="2683284"/>
            <a:ext cx="9872871" cy="1613647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Что касается жиров, то их содержание при организации питания работающих во вредных условиях должно быть снижено, и часто довольно существенно. Кроме того, жиры, медленно перевариваясь, способствуют застою пищевого тракта и увеличению всасывания вредных веществ из-за неактивности гнилостной микрофлоры и др.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5214A2F-461A-45F5-8EA8-A59966A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81" y="923365"/>
            <a:ext cx="9875838" cy="113403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принципы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A5BCC5-8453-4147-A380-664AE4EE5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02" y="4296932"/>
            <a:ext cx="3977856" cy="22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179B72-1088-4F97-A1FA-A953129CF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081" y="2720788"/>
            <a:ext cx="9872871" cy="1707776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Углеводы лучше использовать нерафинированные, то есть в составе натуральных продуктов, так как они содержат достаточное количество пищевых волокон (клетчатки, пектина и др.), способствующих связыванию и выведению из организма токсичных веществ.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CF6FCF8-FB2D-4A3E-85ED-1CF30A92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81" y="923365"/>
            <a:ext cx="9875838" cy="113403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принципы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8583D0-F770-445B-B34F-AA86A550F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67" y="4124252"/>
            <a:ext cx="3564968" cy="237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7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3A0000-B8EF-465C-B21E-27A53EA5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081" y="1837677"/>
            <a:ext cx="9872871" cy="3182645"/>
          </a:xfrm>
        </p:spPr>
        <p:txBody>
          <a:bodyPr>
            <a:normAutofit/>
          </a:bodyPr>
          <a:lstStyle/>
          <a:p>
            <a:pPr marL="12065" marR="889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Чрезмерно важным является повышенная обеспеченность витаминами, особенно антиоксидантного и укрепляющего кожные покровы и слизистые оболочки действия (С, Е, РР, А, В2 и В6 ).</a:t>
            </a:r>
          </a:p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По технологии приготовления блюд, кулинарной обработке продуктов питание работающих на вредных производствах должно быть близко к диетическому. Необходимо готовить вареные, тушеные блюда, исключив солевые, острые, жареные и копченые.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B28532-F279-4D49-910B-DB51977F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81" y="923365"/>
            <a:ext cx="9875838" cy="113403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принципы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89163-3BD7-4B24-B781-944E70881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07" y="4657565"/>
            <a:ext cx="1769908" cy="18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8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65C32-3BEA-46B0-BB4E-BA8EF57F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pc="1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Рассмотрим 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цехах.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77CC02-6EA2-4A3E-B871-1DE9619A3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Одним из основных неблагоприятных факторов производственной среды металлургической промышленности, литейных цехов машиностроительной промышленности, хлебопекарного производства и др. является </a:t>
            </a:r>
            <a:r>
              <a:rPr lang="ru-RU" sz="1800" b="1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высокая температура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. Так, в металлургической промышленности постоянному воздействию высокой температуры подвержено около 17% рабочих (агломератчики, горновые, сталевары,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конвертерщики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, вальцовщики, аппаратчики, разливщики-заливщики, резчики металла, сварщики и др.). В условиях перегревания организма заметно снижается основной обмен; значительные изменения происходят в белковом, жировом, углеводном, витаминном, минеральном и водном обмене. Все это сказывается и на потребности данной группы трудящихся в энергии и в пищевых веществах: например, потребность в энергии у этой группы рабочих снижается примерно на 5%.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27C9A1-23DC-4DF7-8E7B-FFBE77D9E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367" y="4686487"/>
            <a:ext cx="2736033" cy="18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98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30EF4-700E-4F6E-A33A-DAF31B8B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9702DF-7DE6-445C-AE9E-DB5ED365E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49" y="1973256"/>
            <a:ext cx="9872871" cy="3454995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 настоящее время доказано, что высокую температуру легче переносить при рационе с достаточным количеством полноценного белка. При этом организм чувствителен как к недостатку, так и к избытку белка. Повышенное количество белка оказывает отрицательное действие на терморегуляторную функцию организма. Недостаток белка в пище приводит к ослаблению синтетических (строительных) процессов, что приводит к понижению защитных сил организма. Следовательно, нормирование белков в рационе питания рабочих горячих цехов должно основываться на соответствии общепринятым физиологическим потребностям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C9CA4-E25F-404C-A7E4-9BDAB3F9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42" y="4912980"/>
            <a:ext cx="2489272" cy="166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52F5AA-2D17-4280-B84B-2B538C11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3496235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Принципы нормирования жира в рационах питания рабочих горячих цехов недостаточно хорошо разработаны. Известно, что при окислении жиров в тканях образуется вода в больших количествах, чем при сгорании углеводов и белков. Следовательно, жиры могут быть дополнительным источником экзогенной воды и способствуют экономному ее использованию в организме. В настоящее время рекомендуется включать в пищевые рационы рабочих горячих цехов жиры в количестве примерно 30% от общей суточной энергетической ценности.</a:t>
            </a:r>
            <a:endParaRPr lang="ru-RU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FBD6F4-5C53-4CC4-9075-F1F0BC96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093984-5AD3-4B45-8324-A1EDC681E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930" y="4633110"/>
            <a:ext cx="3385855" cy="19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4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4B3C4A-09A3-42B2-A843-A47EC45DA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Углеводы в наименьшей степени усиливают дополнительное образование в организме тепла. Они легче других питательных веществ подвергаются превращениям с освобождением соответствующего количества энергии и благоприятно стимулируют работу пищеварительных желез, поэтому рекомендуется широко включать в рационы рабочих горячих цехов продукты и блюда, богатые этими пищевыми веществами. Содержание углеводов в суточном рационе питания рабочих, подвергающихся действию высокой температуры в условиях производства, должно составлять 57— 59% от общей энергетической ценности рациона питания.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AC5C047-F3E7-461E-850A-9720074F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CF328E-79DE-4EB9-B635-A8C82226A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3" y="5093384"/>
            <a:ext cx="2104683" cy="14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09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1BD6E6-79E7-4171-83B1-112075CE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89909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У рабочих горячих цехов существенны потери воды с потом (4 л и более за смену), что приводит к повышенному расходу организмом витаминов и минеральных веществ, поэтому работники, подвергающиеся воздействию высокой температуры и интенсивного инфракрасного излучения, нуждаются в дополнительном приеме поливитаминов.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0C983E-067C-4172-BAFA-6AEBCBA7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298DBE-CBCA-469D-A0D8-0D98F651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59" y="4385569"/>
            <a:ext cx="3233823" cy="21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12DE8A-6E93-4D39-A301-C03F11375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2389908"/>
            <a:ext cx="9872871" cy="2599342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Высокая температура тормозит слюноотделение, снижает секреторную функцию органов пищеварения. Большие потери жидкости с потом также уменьшают слюноотделение, резко увеличивают вязкость слюны, что вызывает сухость во рту, ухудшает смачиваемость пищи в ротовой полости и подготовку ее к акту глотания. При этом пропадает аппетит и резко снижается усвояемость принятой пищи.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627A967-024C-4816-A70F-87C88ACC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D85C0E-6D9E-4616-B464-963E2D3D5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04" y="4643022"/>
            <a:ext cx="3057558" cy="194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ACCDF-85B3-4D6D-A96A-F3B30061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915" y="865094"/>
            <a:ext cx="9875520" cy="1356360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 </a:t>
            </a:r>
            <a:r>
              <a:rPr lang="ru-RU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принципы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F87A0-9531-481D-8434-719922FDC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2469777"/>
            <a:ext cx="9872871" cy="44958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комплексе защитных мероприятий, направленных на уменьшение вредного влияния производственных факторов, в условиях, при невозможности полного исключения или 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постоянного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соблюдения предельно допустимых величин вредных химических и физических факторов на производстве возрастает значение гигиенических и медико-биологических мероприятий, среди которых важное место отводится лечебно-профилактическому питанию</a:t>
            </a: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E579C-A634-4EF1-9380-8AB316443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452" y="4633980"/>
            <a:ext cx="2366517" cy="17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9FBC5E-C6E5-4FD5-AFDA-E9D6740B8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3233691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Основным гигиеническим требованием, предъявляемым к режиму питания рабочих горячих цехов, является равномерное поступление пищи в промежутках времени, не превышающих 5— б ч, что обеспечивается трех- или четырехразовым питанием. В дневную смену (1-ю) при раннем начале работы рекомендуется легкий завтрак (дома) —25%, обед (на работе) — 35—40% и ужин (дома) — 35% калорийности рациона.</a:t>
            </a: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 вечернюю (2-ю) смену: плотный завтрак (дома) — 30%, обед (дома) — 35% и ужин (на работе) — 30% суточной энергоемкости пищи 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B999DB6-9C15-4196-B1C4-9F0012D4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4DDB9F8-30E2-4FD3-8311-5B618F13E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645125"/>
              </p:ext>
            </p:extLst>
          </p:nvPr>
        </p:nvGraphicFramePr>
        <p:xfrm>
          <a:off x="8973127" y="5001489"/>
          <a:ext cx="3218873" cy="153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387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237E8D-B7BB-47C0-A007-07E2652EA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При работе в ночную (3-ю) смену основная пищевая нагрузка должна приходиться на дневные часы: завтрак — 30%, обед — 35%, ужин — 25—30% и ночной прием пищи на работе 13—30% суточной энергетической ценности рациона.</a:t>
            </a:r>
          </a:p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Соблюдение регламентированных приемов пищи с рациональным распределением суточной энергетической ценности оказывает нормализующее действие на ритм усвоения и всасывания пищевых веществ рациона и улучшает двигательную активность органов пищеварения.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A475A6-D98A-43E4-8BD2-D5E52410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7BF1B-CEF1-475D-96AA-F5CE0C93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841" y="4907134"/>
            <a:ext cx="2414767" cy="1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3A3B5A-2938-4C88-9B1A-F5D61214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56CA3-6C7A-4C33-9052-C8282263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03" y="4892041"/>
            <a:ext cx="1660336" cy="166153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B60CEAC-F627-4FB1-9EF2-394B114C1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96743"/>
            <a:ext cx="9872871" cy="3878433"/>
          </a:xfrm>
        </p:spPr>
        <p:txBody>
          <a:bodyPr>
            <a:normAutofit fontScale="92500"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 питании рабочих горячих цехов в достаточном количестве должны содержаться продукты, являющиеся источником незаменимых аминокислот, полиненасыщенных жирных кислот, витаминов, минеральных солей (мясо-,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рыбо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-, молокопродукты, овощи, фрукты, растительные масла, хлеб, крупы). В качестве источников полноценного белка в меню рабочих используются различные мясные, рыбные и молочные продукты. Сочетание мясных и молочных продуктов с крупяными, яичными и мучными блюдами повышает пищевую ценность первых, что удовлетворяет потребность организма в белках и углеводах. Обогащение пищи овощными блюдами, свежими фруктами и зеленью способствует поступлению в организм необходимых минеральных солей и водорастворимых витаминов.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7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220F7B-8132-4846-967B-4A62DF0DC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91431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 связи с повышенной потребностью рабочих горячих цехов в витаминах С и группы В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пищевые рационы обязательно должны быть включены следующие продукты: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рыба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яйца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субпродукты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крупы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хлеб</a:t>
            </a:r>
            <a:r>
              <a:rPr lang="ru-RU" sz="18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(из ржаной муки, смеси муки I и II сорта)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477C32D-5C62-4878-8579-002E7FF8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F72F9C-F182-4001-B88E-688B9844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67" y="5141423"/>
            <a:ext cx="2034541" cy="1356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7F1B17-7264-4257-BF44-87D502C04942}"/>
              </a:ext>
            </a:extLst>
          </p:cNvPr>
          <p:cNvSpPr txBox="1"/>
          <p:nvPr/>
        </p:nvSpPr>
        <p:spPr>
          <a:xfrm>
            <a:off x="6852909" y="3234280"/>
            <a:ext cx="47207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хлеб</a:t>
            </a:r>
            <a:r>
              <a:rPr lang="ru-RU" sz="18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(из ржаной муки, смеси муки I и II сорта)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капуста (свежая, квашеная)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лук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редис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щавель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яблоки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лимоны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шиповник и др.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20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FE5EF5-F052-419A-AB01-EE1453B45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Из первых блюд надо отдавать предпочтение борщу, щам, рассольнику, овощным супам.</a:t>
            </a:r>
          </a:p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Коррекция водного баланса в организме во многом зависит от приема жидких блюд как во время работы, так и после нее. Однако даже при наличии запасов жидкости при высоких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влагопотерях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(более 5 л) к концу рабочей смены, как правило, наступает различной степени обезвоживание организма, возникает дефицит массы тела. Эффективным способом восстановления массы тела после работы является повторное введение жидкости с пищей и различными напитками </a:t>
            </a:r>
            <a:r>
              <a:rPr lang="ru-RU" sz="1800" dirty="0">
                <a:effectLst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851AA2-99C6-4586-BAFA-F48CA7C9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D5EB8E-B914-47F1-845D-67D61ADB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73" y="5088081"/>
            <a:ext cx="2299854" cy="14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1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364826-E58E-4460-9AA0-AFCF1E3C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76796"/>
            <a:ext cx="9872871" cy="1885604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Соблюдение рационального питьевого режима — одна из важнейших предпосылок поддержания физиологических функций и работоспособности организма на высоком уровне. Потеря организмом 10% воды ведет к тяжелому расстройству состояния здоровья, а 20—25% — к смерти.</a:t>
            </a:r>
          </a:p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При нарушении водно-солевого обмена в организме и развитии так называемой питьевой болезни возникают резкая жажда, общая разбитость, отрыжка, жидкий стул вследствие растяжения желудка большим количеством жидкости.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DF967DB-DC53-4EAC-BE1D-050B3C88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437A32-5EEC-4CDE-AEF8-119B9B5B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8" y="4972395"/>
            <a:ext cx="2528455" cy="15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2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7B3DEE9-2256-46E4-9808-31B48CD5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1910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Рациональная организация питьевого режима предусматривает удовлетворение потребности организма в жидкости (в количественном и качественном отношении), а также время и способ ее приема. Бесконтрольное, неограниченное питье дает худший результат, чем упорядоченное и дозированное. Лучше всего во время работы утолять жажду небольшими порциями воды или другого напитка (по 100 мл) через каждые 25—30 мин. При больших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влагопотерях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перерывы между приемами жидкости можно сократить или увеличить каждую порцию питья до 150— 200 мл.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D9D4102-A59F-40CA-85CA-A92ABBD4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30C489-D9D4-4E68-8A83-740F0AE8B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159" y="4623373"/>
            <a:ext cx="3031582" cy="19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2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B9DAB62-1D51-480A-86F6-A53BD7CD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269507"/>
            <a:ext cx="9099805" cy="5265926"/>
          </a:xfrm>
        </p:spPr>
        <p:txBody>
          <a:bodyPr>
            <a:normAutofit/>
          </a:bodyPr>
          <a:lstStyle/>
          <a:p>
            <a:pPr marL="45720" marR="240665"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Воздействию интенсивного теплового облучения подвергаются металлурги, литейщики, пекари, повара и работники некоторых других профессий.</a:t>
            </a: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При работе в условиях высокой температуры производственной среды в организме человека обмен веществ протекает интенсивнее, что приводит к повышению их расходования. В связи с этим значительно возрастает потребность в пищевых веществах, в том числе в витамине С и группы В. Увеличивается потоотделение (до 4-5 л/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сут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.), а, следовательно, потеря с потом минеральных веществ (особенно натрия и калия), водорастворимых витаминов. Под влиянием высокой температуры уменьшается выделение пищеварительных соков, содержание в них ферментов, снижается аппетит, замедляется моторика желудка и кишечника, что затрудняет расщепление и усвоение пищи.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8C60CCA-71FC-4D25-B3AD-732B28C9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6685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91FFE-8CB5-4C11-95FB-0468EE87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92" y="4944862"/>
            <a:ext cx="1546131" cy="15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AFAE5D-478F-40F3-9AF8-0B68ECB25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58074"/>
            <a:ext cx="9872871" cy="3908394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С целью противодействия влиянию повреждающих факторов в пище рабочих горячих цехов в достаточном количестве должны содержаться продукты, являющиеся источниками биологически ценных белков, полиненасыщенных жирных кислот, витаминов и минеральных веществ. С учетом влияния повышенной температуры производственной среды в обеденный перерыв прием пищи должен обеспечить 15-20% калорийности суточного рациона, причем в меню необходимо включать источники веществ, возбуждающих секрецию пищеварительных соков (например, сельдь с луком, квашеные овощи и яблоки, закуски, салаты, заправленные растительным маслом, овощную икру, фаршированный перец, сок томатный, молочнокислые продукты). К мясным блюдам целесообразно добавлять кислые соусы.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A1296E-BAF5-420F-8239-CCAF2770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61D461-D83C-4269-A60A-C4A7FF33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08" y="5059217"/>
            <a:ext cx="2220191" cy="14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33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EBCD7D-CD49-40C0-872D-43116D12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109051"/>
            <a:ext cx="9872871" cy="3386225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Из рациона следует исключить источники веществ, обладающих сильным раздражающим действием на слизистую оболочку желудочно- кишечного тракта (перец, горчица, уксус и др.), поскольку они не будут в достаточной мере разбавляться пищеварительными соками из-за торможения их секреции и могут вызвать повреждения этой ткани. Основной прием пищи - обед (35-40% суточной калорийности) должен быть через 1-2 ч после окончания работы, когда восстанавливается активная деятельность пищеварительных желез.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97556FC-C789-457F-B5F9-3557E09C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A1968B-457F-40BD-9315-4C149DDAD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69" y="4654043"/>
            <a:ext cx="2894562" cy="190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9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06F5064-3A53-4095-921A-5591ACB3E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2214282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Основу его составляет сбалансированное питание, построенное с учетом метаболизма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ксенобиотиков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в организме и роли отдельных нутриентов, оказывающих защитный эффект при воздействии химических соединений или вредном влиянии физических факторов производства. В этой связи лечебно-профилактическое питание должно быть построено дифференцировано, с учетом патогенетических механизмов действия вредных факторов производства.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86B143-FB7D-4D67-97FC-1924A352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857922"/>
            <a:ext cx="9875520" cy="1356360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 принципы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399CC5-F801-431F-87FE-16519A6F1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72" y="4457048"/>
            <a:ext cx="3052787" cy="20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8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F393D9-C905-4992-9B57-447B1957B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 условиях воздействия высокой температуры особо важная роль принадлежит обеспечению организма работающих водорастворимыми витаминами, минеральными веществами и жидкостью, так как уменьшение их содержания вызывает тяжелые расстройства обмена веществ и снижение работоспособности. Нормы потребления воды зависят от величины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влагопотерь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и режима потребления жидкости. Для утоления жажды помимо воды (пресной и газированной) рекомендуют напитки различного качественного состава. При больших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влагопотерях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(более 5 л в рабочую смену) показано применение охлажденной воды, содержащей 0,3-0,5%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NaCl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. Хорошо утоляет жажду чай, особенно зеленый байховый. Он уменьшает выделение воды почками и способствует экономному расходу ее организмом. Уменьшают ощущение жажды также вишневый и другие фруктовые отвары (компоты), хлебный квас, молочная сыворотка, сквашенное обезжиренное молоко, отвары из дрожжей и отрубей, напитки, обогащенные витаминами С, Р, группы В, органическими кислотами и минеральными веществами. Такие напитки готовят на основе хлебного кваса или чая.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92B85C1-7C76-4CC1-BD9B-68E514AB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17988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6FA595-A618-47C9-B808-76B84C01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010891"/>
          </a:xfrm>
        </p:spPr>
        <p:txBody>
          <a:bodyPr/>
          <a:lstStyle/>
          <a:p>
            <a:pPr marL="45720" marR="240665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Для того чтобы создать надлежащие запасы жидкости в организме, следует в прием пищи перед работой включать вторые полужидкие блюда и различные напитки. Выравниванию водного баланса способствует также прием жидких блюд во время перерыва и после работы.</a:t>
            </a:r>
          </a:p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 условиях тепловой и физической нагрузок не рекомендуют черный кофе, так как этот напиток обусловливает напряжение физиологических механизмов терморегуляции.</a:t>
            </a:r>
          </a:p>
          <a:p>
            <a:pPr marL="45720" marR="240665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Для уменьшения возбудимости центра жажды следует употреблять различные напитки часто, но малыми порциями.</a:t>
            </a:r>
          </a:p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К первым, третьим блюдам и напиткам следует добавлять препараты витаминов.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A54D61-084A-4462-BA84-1616DEBF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A058B-C714-4AEA-B917-1712CE05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54" y="5086905"/>
            <a:ext cx="1894409" cy="15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D36873-8BE8-4260-8F45-07D98080D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598" y="1331650"/>
            <a:ext cx="7895659" cy="4941570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Работникам, подвергающимся воздействию высокой температуры окружающей среды и интенсивному </a:t>
            </a:r>
            <a:r>
              <a:rPr lang="ru-RU" sz="1800" dirty="0" err="1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теплооблучению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, должна быть предусмотрена бесплатная выдача витаминных препаратов. Так, занятым непосредственно на работах по выплавке металла и прокату горячего металла на предприятиях черной металлургии рекомендовано 2 мг ретинола, 3 мг тиамина, 3 мг рибофлавина. Пекарям в хлебопекарном производстве предусмотрено дополнительно 150 мг аскорбиновой кислоты. Раствор витаминов добавляют в первые или третьи блюда, а ретинол растворяют в жире, которым заправляют гарниры. В отдельных случаях разрешается замена водных растворов витаминов драже и таблетками.</a:t>
            </a: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67F6FD-58F4-41B3-BF7D-DE26A543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598" y="362838"/>
            <a:ext cx="9875838" cy="1355725"/>
          </a:xfrm>
        </p:spPr>
        <p:txBody>
          <a:bodyPr>
            <a:normAutofit/>
          </a:bodyPr>
          <a:lstStyle/>
          <a:p>
            <a:r>
              <a:rPr lang="ru-RU" sz="1800" b="1" spc="1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игиенические принципы питания работающих в  горячих цехах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02361-468B-4910-9D52-57072EF0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42" y="4660777"/>
            <a:ext cx="2915018" cy="19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1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976D3-9503-4DD5-97AA-DA5CD802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Организация  питания взрослого трудоспособного населения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F3ADD5-09F2-472E-A683-F241A3BDD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35728"/>
            <a:ext cx="9872871" cy="3606284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Современная организация питания промышленных рабочих предусматривает наличие столовой, территориально связанной с предприятием, в результате чего обеспечивается прием пищи с наименьшими затратами времени, а также возможность сделать питание наиболее рациональным в соответствии с особенностями данного производства. Мероприятия по организации рационального питания промышленных рабочих должны проводиться на основе тщательного изучения особенностей труда, возрастного состава рабочих, анализа заболеваемости и результатов комплексных медицинских осмотров и обследований.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42724-C166-4FB1-A1FD-7DCE867C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56" y="5022272"/>
            <a:ext cx="2291194" cy="1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9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1521F8-D411-4EBD-8E8C-AAC2983B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33" y="1846555"/>
            <a:ext cx="9872871" cy="3187083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Особое внимание должно быть уделено питанию молодых рабочих, которое организуется с учетом не только характера и интенсивности труда, но и физиологических особенностей переходного возраста и незаконченных процессов роста. При этом весьма важно включение в пищевой рацион достаточных количеств белка, особенно животного, необходимого для обеспечения нормального течения пластических процессов в растущем организме, а также легкоусвояемого кальция (молочные продукты, особенно молоко, творог и сыр).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9B3E63-F4E1-47FB-A7C9-282BACB4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Организация  питания взрослого трудоспособного населения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844A95-F988-4509-AC61-88DBB234F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13" y="4724539"/>
            <a:ext cx="2721778" cy="18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93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5AAAE4-BED7-49A9-A0DF-959486A1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83" y="1847018"/>
            <a:ext cx="9872871" cy="4128116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Питание рабочих промышленности, строительства и транспорта организуется на основе общих принципов сбалансированности, принятых в рациональном питании. Соотношение белков, жиров и углеводов должно быть 1:1:4. Удельный вес животного белка должен составлять 55%, а растительного жира- около 30% от общей суточной нормы жира. Особое внимание обращают на белковую полноценность.</a:t>
            </a: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Питание при физическом труде должно быть полноценным в витаминном отношении. Исследования последних лет полностью подтвердили зависимость потребности организма в основных витаминах от тяжести и продолжительности физической нагрузки: </a:t>
            </a: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чем интенсивнее и продолжительнее труд, тем выше потребность в витаминах.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3A79A7E-2AA9-406A-AD35-242E9F05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Организация  питания взрослого трудоспособного населения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A05EB6-6D5B-4584-940D-999ECB6A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2" y="5357525"/>
            <a:ext cx="2195945" cy="123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46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AB5B77-8471-493E-BD70-A82781CAC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97608"/>
            <a:ext cx="9872871" cy="3686452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Широко распространен трехразовый прием пищи, при котором обычно рекомендуется на завтрак 30%, обед 45% и ужин 25% суточного рациона. Однако в последние годы выявлены существенные преимущества четырехразового питания: 1-й завтрак- 15%, второй завтрак- 25%, обед- 35%, ужин –25% суточного рациона. Приведенные режимы питания являются ориентировочными. Они могут подвергаться уточнению, коррекции и изменению соответственно распорядку дня, времени начала и окончания работы, времени обеденного перерыва, отдаленности места жительства, индивидуальных привычек и др.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E17F828-94D3-4E12-A4BE-700D2EE1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Организация  питания взрослого трудоспособного населения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30729-142A-4A78-878F-0C27437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18" y="4963307"/>
            <a:ext cx="2430255" cy="16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59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C4F847-E697-41DA-973D-2C408048C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44715"/>
            <a:ext cx="9872871" cy="4767308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Большого внимания требует установление правильного режима питания рабочих ночных смен. Согласно современным данным, для рабочих ночных смен наиболее рациональным режимом является прием значительного количества пищи перед началом работы и небольшого- во вторую половину ночной смены. При таком режиме обеспечивается высокая трудоспособность и хорошее самочувствие рабочих. Рабочим ночных смен может быть рекомендован следующий режим питания: 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завтрак- 25%, 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обед- 30%, 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ужин- 30%, 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второй ужин- 15% (во вторую половину ночной смены).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C247DB2-E05C-46CA-98D5-9F331025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Организация  питания взрослого трудоспособного населения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99070F-C3E1-4A42-A6B4-50C7FDFE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47" y="4403324"/>
            <a:ext cx="3261752" cy="21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3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31EAC-878C-4709-B23E-D01D5C3A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собенности питания сельскохозяйственных рабочих.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9F254E-69DB-459D-BFAD-4EBCA5BDA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91394"/>
            <a:ext cx="9872871" cy="3626972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Условия и характер сельскохозяйственного труда характеризуются рядом особенностей. </a:t>
            </a:r>
          </a:p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1- неравномерность напряженности труда в отдельные сезонные периоды.</a:t>
            </a:r>
          </a:p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2- удлинение рабочего дня в периоды напряженной работы</a:t>
            </a:r>
          </a:p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3- отдаленность места работы от места жительства и др.</a:t>
            </a:r>
            <a:r>
              <a:rPr lang="ru-RU" sz="18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a typeface="Calibri" panose="020F0502020204030204" pitchFamily="34" charset="0"/>
              </a:rPr>
              <a:t>Э</a:t>
            </a: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ти и другие особенности труда сельскохозяйственных рабочих сказываются на их энергетических затратах даже при высоком уровне механизации.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67E8E-09B3-485B-8B57-82C837D64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08" y="4973740"/>
            <a:ext cx="2418572" cy="16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57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8D2248-1421-4567-AA99-BA134EAC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81" y="467557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собенности питания сельскохозяйственных рабочих.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85A0FE-D303-4368-B948-71E578564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74" y="5367494"/>
            <a:ext cx="1671374" cy="110782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F6A2CCD-4114-43B3-92A5-7EE644D89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590" y="1613516"/>
            <a:ext cx="9872871" cy="4307889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Изучение энергетических затрат при различных видах сельскохозяйственных работ показало, что в качестве ориентировочных для установления норм питания сельскохозяйственных рабочих могут приниматься энергетические затраты в средних пределах до 3600 Ккал в сутки. В связи с неравномерностью напряженности труда сельскохозяйственных рабочих и резким увеличением энергетических затрат во время сева, уборки и других ответственных периодов сельскохозяйственных работ в эти периоды необходимо усиление питания путем доведения его калорийности до 4500 Ккал в сутки. Соответственно представляется целесообразным в периоды пониженных энергетических затрат, например зимой, уменьшать калорийность рациона до 3000 Ккал и менее в сутки.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9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EC06F-DABC-45A8-9FB7-A63C5782C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Целью профилактического питания является повышение общей устойчивость организма с помощью пищевого фактора, повышение защитных функций физиологических барьеров, изменение метаболизма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ксенобиотиков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компенсирование повышенных затрат пищевых и биологически активных веществ, воздействие с помощью пищевых веществ на состояние наиболее поражаемых органов.</a:t>
            </a:r>
            <a:endParaRPr lang="ru-RU" sz="18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Основой современных принципов построения лечебно-профилактического питания является оценка пищи как источника биологически активных веществ, способных выполнять защитную роль при неблагоприятных влияниях на организм.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2DC110-D93F-4B25-AECB-10826B9D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81" y="923365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Гигиенические принципы питания работающих в тяжелых и вредных условиях труда</a:t>
            </a:r>
            <a:br>
              <a:rPr lang="ru-R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48F799-AC14-4908-BDEB-9E58183AD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80" y="4971696"/>
            <a:ext cx="2817919" cy="15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24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6B5814-F768-4129-96C9-A8AB196F7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09800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Труд сельскохозяйственных рабочих не сопровождается какими-либо особенностями, требующими специальных видов питания. Оно должно быть достаточным в количественном и полноценным в качественном отношении, содержать белок и жир в пределах величин, установленных физиологическими нормами питания. Особое внимание должно быть обращено на обеспечение витаминной полноценности рациона, повышение в нем удельного веса свежих овощей, зелени и максимальное разнообразие питания.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5F6F94-03D2-4BC6-A0FE-0B919BF01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64" y="4882607"/>
            <a:ext cx="2557845" cy="170523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AFAD107-7655-4FAA-909C-E3759B7B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собенности питания сельскохозяйственных рабочих.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95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4ACBFA-11A5-44E8-835B-779D2AE40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313895"/>
            <a:ext cx="9872871" cy="4782105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При изучении питания сельскохозяйственных рабочих и колхозников выявлена необходимость наиболее рационального приготовления пищи и установления оптимального режима питания. Особенно это относится к контингентам, не охваченным сетью общественного питания.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Широкое внедрение ядохимикатов в непрерывно возрастающем объеме во все отрасли сельского хозяйства связано с привлечением к систематической работе с ними многих сельскохозяйственных рабочих. Использование ядохимикатов в повседневной сельскохозяйственной практике производится нередко с помощью одних и тех же рабочих, имеющих навыки этой работы. В таком случае возникают условия выраженной профессиональной вредности и реальная необходимость разработки профилактического питания для этих контингентов.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E9D1C1-BB50-4899-BA64-A052CD582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46" y="156839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собенности питания сельскохозяйственных рабочих.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45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97F085-FDE4-4B0C-B43D-F33C64188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59241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В организации питания сельскохозяйственных рабочих одним из наиболее трудных вопросов является режим питания, который находится в прямой зависимости от продолжительности рабочего времени и распорядка дня. Особые трудности в установлении режима питания возникают на животноводческих фермах и в полеводстве в периоды основных сельскохозяйственных работ.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48A6BD5-7A11-4C3B-85D7-64700704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собенности питания сельскохозяйственных рабочих.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461C8D-5F3B-41AD-BFB7-A37F53C5A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02" y="4412202"/>
            <a:ext cx="3253061" cy="21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0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5B70B-DBF0-4D97-BAF3-552E3732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В этой связи лечебно-профилактическое питание должно обеспечивать: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D06626-BF0F-4D9A-80FB-6D097740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64" y="1840025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1.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Повышение защитных функций физиологических барьеров (кожи,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ж.к.т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., легких и др.), препятствуя проникновению вредных химических или радиационных веществ внутрь организма или воздействию неблагоприятных физических факторов производства. Это достигается путем включение в рацион питания отдельных пищевых продуктов, которые способствуют усилению синтеза рогового слоя, функции сальных желез кожи, нормализации проницаемости кожи, слизистой оболочки верхних дыхательных путей и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ж.к.т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., улучшение перистальтики кишечника, снижению активности гнилостной микрофлоры кишечника  и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др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;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87E7C7-B660-49BC-8309-729B4A808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0" y="4892041"/>
            <a:ext cx="3030069" cy="1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466E7E-0062-41C6-8ADB-1ACC1F495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1249532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Коррегирование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биотрансформации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промышленных ядов путем окисления, метилирования и др., направленных на образование в организме слаботоксичных продуктов обмена или, наоборот, блокировать, тормозить эти реакции, если возникают продукты обмена токсичнее исходных.</a:t>
            </a:r>
          </a:p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 Повышение антитоксической функции отдельных органов и систем организма (печени, легких, кожи, почек и др.). Так, при воздействии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гепатотропных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ядов в рационы необходимо вводить продукты, богатые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липотропными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веществами (метионин, цистеин, лецитин, пиридоксин, полине­насыщенные жирные кислоты и др.)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13E15B-50DB-4293-A1BE-42D2150FC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61" y="4527060"/>
            <a:ext cx="3110537" cy="19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0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C7577-577D-4207-B468-6BA95F6B3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68" y="4397972"/>
            <a:ext cx="2867661" cy="215074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9317FC0-5E38-460D-9C8B-481E86236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006" y="1258779"/>
            <a:ext cx="9872871" cy="4038600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4. Усиление процессов связывания и выделения ядов или их неблагоприятных продуктов обмена из организма.  Механизмы связывания могут быть различными. Одним из них является связывания ядов природными комплексами, или хелатообразующими соединениями. К естественным комплексообразователям относятся аминокислоты (метионин, цистеин, глицерин,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глутаминовая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кислота и др.),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оксикислоты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 желчные кислоты, нуклеиновые кислоты, ряд ферментов, витаминов и др. Хорошими хелатообразующими свойствами обладают пектины, которые способны связывать соли тяжелых металлов (свинца, хрома, никеля, кобальта, ртути, меди и др.) и выводить их из организма.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87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084B07-A9B4-4C5B-BC34-623E187E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61" y="5275251"/>
            <a:ext cx="1282344" cy="128234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3ABE358-7081-47E9-B8B2-9B322CFF2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591" y="701335"/>
            <a:ext cx="9872871" cy="5131293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5. Улучшение функционального состояния органов и систем, на которые преимущественно воздействуют вредные факторы производства. Например, при интоксикации трихлорэтиленом преимущественно поражается нервная система, поэтому в рацион вводят витамины В6 и РР, которые оказывают благоприятное действие на функцию ЦНС и периферическую НС. Ввиду того, что при отравлении кадмием поражается преимущественно мочевыводящая система, в рационе питания ограничивают содержание белка, минеральных солей и др., что бы не перегружать деятельность этой системы.</a:t>
            </a:r>
          </a:p>
          <a:p>
            <a:pPr marL="45720" indent="0" algn="just">
              <a:lnSpc>
                <a:spcPct val="170000"/>
              </a:lnSpc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6. Повышение антитоксической функции печени, в особенности при воздействии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гепатотропных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ядов. В рационы питания необходимо вводить продукты богатые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липотропными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веществами (молочные продукты, растительные масла).</a:t>
            </a:r>
            <a:endParaRPr lang="ru-RU" sz="18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5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4C8954-D85D-4D85-A2FF-D608AC82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665" y="896644"/>
            <a:ext cx="8055457" cy="5379868"/>
          </a:xfrm>
        </p:spPr>
        <p:txBody>
          <a:bodyPr>
            <a:normAutofit/>
          </a:bodyPr>
          <a:lstStyle/>
          <a:p>
            <a:pPr marL="0" marR="889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Компенсирование возникающего под действием вредных производственных  факторов дефицит пищевых веществ, в особенности тех которые не синтезируются в организме (незаменимые аминокислоты, полиненасыщенные жирные кислоты, витамины, минеральные элементы).</a:t>
            </a:r>
          </a:p>
          <a:p>
            <a:pPr marL="0" marR="889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Исключение продуктов, усиливающих неблагоприятное действие производственных факторов или усугубляющих патогенетические факторы риска возникновения болезней.</a:t>
            </a:r>
          </a:p>
          <a:p>
            <a:pPr marL="0" marR="889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Оказание благоприятного воздействия на </a:t>
            </a:r>
            <a:r>
              <a:rPr lang="ru-RU" sz="1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ауторегуляторную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эндокринную регуляцию иммунной системы, обмен веществ и др.</a:t>
            </a:r>
          </a:p>
          <a:p>
            <a:pPr marL="45720" indent="0" algn="just">
              <a:buNone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10. Повышение общей сопротивляемости организма и его адаптационных резервов, улучшение самочувствия, повышение работоспособности, снижение общей профессиональной заболеваемости.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945FF-2E77-45D0-B306-F7871D49A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30" y="4705165"/>
            <a:ext cx="2682251" cy="17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5852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onstantia/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342</TotalTime>
  <Words>3581</Words>
  <Application>Microsoft Office PowerPoint</Application>
  <PresentationFormat>Широкоэкранный</PresentationFormat>
  <Paragraphs>122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Arial</vt:lpstr>
      <vt:lpstr>Corbel</vt:lpstr>
      <vt:lpstr>Базис</vt:lpstr>
      <vt:lpstr>Гигиенические принципы питания работающих в тяжелых и вредных условиях труда</vt:lpstr>
      <vt:lpstr>Гигиенические принципы питания работающих в тяжелых и вредных условиях труда </vt:lpstr>
      <vt:lpstr>Гигиенические принципы питания работающих в тяжелых и вредных условиях труда </vt:lpstr>
      <vt:lpstr>Гигиенические принципы питания работающих в тяжелых и вредных условиях труда </vt:lpstr>
      <vt:lpstr>В этой связи лечебно-профилактическое питание должно обеспечивать:</vt:lpstr>
      <vt:lpstr>Презентация PowerPoint</vt:lpstr>
      <vt:lpstr>Презентация PowerPoint</vt:lpstr>
      <vt:lpstr>Презентация PowerPoint</vt:lpstr>
      <vt:lpstr>Презентация PowerPoint</vt:lpstr>
      <vt:lpstr>Гигиенические принципы питания работающих в тяжелых и вредных условиях труда </vt:lpstr>
      <vt:lpstr>Гигиенические принципы питания работающих в тяжелых и вредных условиях труда </vt:lpstr>
      <vt:lpstr>Гигиенические принципы питания работающих в тяжелых и вредных условиях труда </vt:lpstr>
      <vt:lpstr>Гигиенические принципы питания работающих в тяжелых и вредных условиях труда </vt:lpstr>
      <vt:lpstr>Рассмотрим гигиенические принципы питания работающих в  горячих цехах.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Гигиенические принципы питания работающих в  горячих цехах</vt:lpstr>
      <vt:lpstr>Организация  питания взрослого трудоспособного населения</vt:lpstr>
      <vt:lpstr>Организация  питания взрослого трудоспособного населения</vt:lpstr>
      <vt:lpstr>Организация  питания взрослого трудоспособного населения</vt:lpstr>
      <vt:lpstr>Организация  питания взрослого трудоспособного населения</vt:lpstr>
      <vt:lpstr>Организация  питания взрослого трудоспособного населения</vt:lpstr>
      <vt:lpstr>Особенности питания сельскохозяйственных рабочих.</vt:lpstr>
      <vt:lpstr>Особенности питания сельскохозяйственных рабочих.</vt:lpstr>
      <vt:lpstr>Особенности питания сельскохозяйственных рабочих.</vt:lpstr>
      <vt:lpstr>Особенности питания сельскохозяйственных рабочих.</vt:lpstr>
      <vt:lpstr>Особенности питания сельскохозяйственных рабочих.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Гигиенические принципы питания работающих в тяжелых и вредных условиях труда</dc:title>
  <dc:creator>Ведилина Марина Тимофеевна</dc:creator>
  <cp:lastModifiedBy>Ведилина Марина Тимофеевна</cp:lastModifiedBy>
  <cp:revision>80</cp:revision>
  <dcterms:created xsi:type="dcterms:W3CDTF">2021-11-15T12:48:15Z</dcterms:created>
  <dcterms:modified xsi:type="dcterms:W3CDTF">2021-12-01T12:01:36Z</dcterms:modified>
</cp:coreProperties>
</file>