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8A58C56-2DFD-4B2F-AFD7-C0E5FC67A547}" type="datetimeFigureOut">
              <a:rPr lang="ru-RU" smtClean="0"/>
              <a:t>01.12.2021</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E19CE48-0AB3-46EE-8766-5A79FA8F2A2D}"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56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A58C56-2DFD-4B2F-AFD7-C0E5FC67A547}"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162713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A58C56-2DFD-4B2F-AFD7-C0E5FC67A547}"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278695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A58C56-2DFD-4B2F-AFD7-C0E5FC67A547}"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59105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8A58C56-2DFD-4B2F-AFD7-C0E5FC67A547}"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19CE48-0AB3-46EE-8766-5A79FA8F2A2D}"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36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8A58C56-2DFD-4B2F-AFD7-C0E5FC67A547}"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258575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8A58C56-2DFD-4B2F-AFD7-C0E5FC67A547}" type="datetimeFigureOut">
              <a:rPr lang="ru-RU" smtClean="0"/>
              <a:t>01.12.2021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1743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8A58C56-2DFD-4B2F-AFD7-C0E5FC67A547}" type="datetimeFigureOut">
              <a:rPr lang="ru-RU" smtClean="0"/>
              <a:t>01.12.2021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188955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58C56-2DFD-4B2F-AFD7-C0E5FC67A547}" type="datetimeFigureOut">
              <a:rPr lang="ru-RU" smtClean="0"/>
              <a:t>01.12.2021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157109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8A58C56-2DFD-4B2F-AFD7-C0E5FC67A547}"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190570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8A58C56-2DFD-4B2F-AFD7-C0E5FC67A547}"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19CE48-0AB3-46EE-8766-5A79FA8F2A2D}" type="slidenum">
              <a:rPr lang="ru-RU" smtClean="0"/>
              <a:t>‹#›</a:t>
            </a:fld>
            <a:endParaRPr lang="ru-RU"/>
          </a:p>
        </p:txBody>
      </p:sp>
    </p:spTree>
    <p:extLst>
      <p:ext uri="{BB962C8B-B14F-4D97-AF65-F5344CB8AC3E}">
        <p14:creationId xmlns:p14="http://schemas.microsoft.com/office/powerpoint/2010/main" val="413526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defRPr>
            </a:lvl1pPr>
          </a:lstStyle>
          <a:p>
            <a:fld id="{88A58C56-2DFD-4B2F-AFD7-C0E5FC67A547}" type="datetimeFigureOut">
              <a:rPr lang="ru-RU" smtClean="0"/>
              <a:pPr/>
              <a:t>01.12.2021</a:t>
            </a:fld>
            <a:endParaRPr lang="ru-RU"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latin typeface="Arial" panose="020B0604020202020204" pitchFamily="34" charset="0"/>
              </a:defRPr>
            </a:lvl1pPr>
          </a:lstStyle>
          <a:p>
            <a:endParaRPr lang="ru-RU"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latin typeface="Arial" panose="020B0604020202020204" pitchFamily="34" charset="0"/>
              </a:defRPr>
            </a:lvl1pPr>
          </a:lstStyle>
          <a:p>
            <a:fld id="{4E19CE48-0AB3-46EE-8766-5A79FA8F2A2D}" type="slidenum">
              <a:rPr lang="ru-RU" smtClean="0"/>
              <a:pPr/>
              <a:t>‹#›</a:t>
            </a:fld>
            <a:endParaRPr lang="ru-RU" dirty="0"/>
          </a:p>
        </p:txBody>
      </p:sp>
    </p:spTree>
    <p:extLst>
      <p:ext uri="{BB962C8B-B14F-4D97-AF65-F5344CB8AC3E}">
        <p14:creationId xmlns:p14="http://schemas.microsoft.com/office/powerpoint/2010/main" val="1782250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Arial" panose="020B0604020202020204" pitchFamily="34" charset="0"/>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Arial" panose="020B0604020202020204" pitchFamily="34" charset="0"/>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Arial" panose="020B0604020202020204" pitchFamily="34" charset="0"/>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Arial" panose="020B0604020202020204" pitchFamily="34" charset="0"/>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Arial" panose="020B0604020202020204" pitchFamily="34" charset="0"/>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Arial" panose="020B0604020202020204" pitchFamily="34" charset="0"/>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03A692-107B-416A-A6F8-3D4DB60A7BFC}"/>
              </a:ext>
            </a:extLst>
          </p:cNvPr>
          <p:cNvSpPr>
            <a:spLocks noGrp="1"/>
          </p:cNvSpPr>
          <p:nvPr>
            <p:ph type="ctrTitle"/>
          </p:nvPr>
        </p:nvSpPr>
        <p:spPr/>
        <p:txBody>
          <a:bodyPr>
            <a:normAutofit/>
          </a:bodyPr>
          <a:lstStyle/>
          <a:p>
            <a:r>
              <a:rPr lang="ru-RU" sz="1800" dirty="0">
                <a:effectLst/>
                <a:latin typeface="Arial" panose="020B0604020202020204" pitchFamily="34" charset="0"/>
                <a:ea typeface="Calibri" panose="020F0502020204030204" pitchFamily="34" charset="0"/>
              </a:rPr>
              <a:t>Еда как лекарство для работающих в тяжелых и вредных условиях труда.</a:t>
            </a:r>
            <a:endParaRPr lang="ru-RU" sz="1800" dirty="0">
              <a:latin typeface="Arial" panose="020B0604020202020204" pitchFamily="34" charset="0"/>
            </a:endParaRPr>
          </a:p>
        </p:txBody>
      </p:sp>
      <p:pic>
        <p:nvPicPr>
          <p:cNvPr id="3" name="Picture 2">
            <a:extLst>
              <a:ext uri="{FF2B5EF4-FFF2-40B4-BE49-F238E27FC236}">
                <a16:creationId xmlns:a16="http://schemas.microsoft.com/office/drawing/2014/main" id="{E562B077-A5D6-4205-A9B4-49BD98151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23" y="312518"/>
            <a:ext cx="1679315" cy="1139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648196-2B74-429B-B509-E2318A3910AD}"/>
              </a:ext>
            </a:extLst>
          </p:cNvPr>
          <p:cNvSpPr txBox="1"/>
          <p:nvPr/>
        </p:nvSpPr>
        <p:spPr>
          <a:xfrm>
            <a:off x="10477390" y="417250"/>
            <a:ext cx="1329911" cy="369332"/>
          </a:xfrm>
          <a:prstGeom prst="rect">
            <a:avLst/>
          </a:prstGeom>
          <a:noFill/>
        </p:spPr>
        <p:txBody>
          <a:bodyPr wrap="square" rtlCol="0">
            <a:spAutoFit/>
          </a:bodyPr>
          <a:lstStyle/>
          <a:p>
            <a:r>
              <a:rPr lang="ru-RU" b="1" dirty="0">
                <a:solidFill>
                  <a:schemeClr val="bg1"/>
                </a:solidFill>
                <a:latin typeface="Arial" panose="020B0604020202020204" pitchFamily="34" charset="0"/>
                <a:cs typeface="Arial" panose="020B0604020202020204" pitchFamily="34" charset="0"/>
              </a:rPr>
              <a:t>Лекция 6</a:t>
            </a:r>
          </a:p>
        </p:txBody>
      </p:sp>
      <p:sp>
        <p:nvSpPr>
          <p:cNvPr id="5" name="TextBox 4">
            <a:extLst>
              <a:ext uri="{FF2B5EF4-FFF2-40B4-BE49-F238E27FC236}">
                <a16:creationId xmlns:a16="http://schemas.microsoft.com/office/drawing/2014/main" id="{F658CF83-82CC-483B-A2BA-2FDC6248C9CC}"/>
              </a:ext>
            </a:extLst>
          </p:cNvPr>
          <p:cNvSpPr txBox="1"/>
          <p:nvPr/>
        </p:nvSpPr>
        <p:spPr>
          <a:xfrm>
            <a:off x="5676209" y="6173511"/>
            <a:ext cx="976543" cy="369332"/>
          </a:xfrm>
          <a:prstGeom prst="rect">
            <a:avLst/>
          </a:prstGeom>
          <a:noFill/>
        </p:spPr>
        <p:txBody>
          <a:bodyPr wrap="square" rtlCol="0">
            <a:spAutoFit/>
          </a:bodyPr>
          <a:lstStyle/>
          <a:p>
            <a:r>
              <a:rPr lang="ru-RU" dirty="0">
                <a:solidFill>
                  <a:schemeClr val="bg1"/>
                </a:solidFill>
                <a:latin typeface="Arial" panose="020B0604020202020204" pitchFamily="34" charset="0"/>
                <a:cs typeface="Arial" panose="020B0604020202020204" pitchFamily="34" charset="0"/>
              </a:rPr>
              <a:t>2021 г.</a:t>
            </a:r>
          </a:p>
        </p:txBody>
      </p:sp>
      <p:sp>
        <p:nvSpPr>
          <p:cNvPr id="6" name="TextBox 5">
            <a:extLst>
              <a:ext uri="{FF2B5EF4-FFF2-40B4-BE49-F238E27FC236}">
                <a16:creationId xmlns:a16="http://schemas.microsoft.com/office/drawing/2014/main" id="{5E616385-BBAC-4BFB-AB34-F35C81CE1B6B}"/>
              </a:ext>
            </a:extLst>
          </p:cNvPr>
          <p:cNvSpPr txBox="1"/>
          <p:nvPr/>
        </p:nvSpPr>
        <p:spPr>
          <a:xfrm>
            <a:off x="1434322" y="2811093"/>
            <a:ext cx="1198485" cy="369332"/>
          </a:xfrm>
          <a:prstGeom prst="rect">
            <a:avLst/>
          </a:prstGeom>
          <a:noFill/>
        </p:spPr>
        <p:txBody>
          <a:bodyPr wrap="square" rtlCol="0">
            <a:spAutoFit/>
          </a:bodyPr>
          <a:lstStyle/>
          <a:p>
            <a:r>
              <a:rPr lang="ru-RU" b="1" dirty="0">
                <a:solidFill>
                  <a:schemeClr val="bg1"/>
                </a:solidFill>
                <a:latin typeface="Arial" panose="020B0604020202020204" pitchFamily="34" charset="0"/>
                <a:cs typeface="Arial" panose="020B0604020202020204" pitchFamily="34" charset="0"/>
              </a:rPr>
              <a:t>Тема:</a:t>
            </a:r>
          </a:p>
        </p:txBody>
      </p:sp>
    </p:spTree>
    <p:extLst>
      <p:ext uri="{BB962C8B-B14F-4D97-AF65-F5344CB8AC3E}">
        <p14:creationId xmlns:p14="http://schemas.microsoft.com/office/powerpoint/2010/main" val="351036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96728BD-23EA-4384-9FBC-54E74C49966B}"/>
              </a:ext>
            </a:extLst>
          </p:cNvPr>
          <p:cNvSpPr>
            <a:spLocks noGrp="1"/>
          </p:cNvSpPr>
          <p:nvPr>
            <p:ph idx="1"/>
          </p:nvPr>
        </p:nvSpPr>
        <p:spPr>
          <a:xfrm>
            <a:off x="1159564" y="1595762"/>
            <a:ext cx="9872871" cy="4038600"/>
          </a:xfrm>
        </p:spPr>
        <p:txBody>
          <a:bodyPr/>
          <a:lstStyle/>
          <a:p>
            <a:pPr marL="45720" indent="0" algn="just">
              <a:lnSpc>
                <a:spcPct val="150000"/>
              </a:lnSpc>
              <a:buNone/>
            </a:pPr>
            <a:r>
              <a:rPr lang="ru-RU" sz="1800" dirty="0">
                <a:effectLst/>
                <a:latin typeface="Arial" panose="020B0604020202020204" pitchFamily="34" charset="0"/>
                <a:ea typeface="Times New Roman" panose="02020603050405020304" pitchFamily="18" charset="0"/>
              </a:rPr>
              <a:t>Одно из приоритетных направлений в создании профилактических продуктов питания является обогащение традиционных продуктов пищевыми волокнами. Пищевые волокна повышают перистальтику кишечника, способствуют очищению организма за абсорбции желчных кислот, токсинов, различных метаболитов, за счет ионообменных свойств предупреждают всасывание тяжелых металлов и радионуклидов. Овощи и фрукты также богаты клетчаткой, которая, не перевариваясь желудочно-кишечным трактом, участвует в формировании каловых масс, регулирует двигательную активность кишечника и стимулирует его перистальтику, тем самым способствует своевременному опорожнению кишечника и выведению из него токсических веществ.</a:t>
            </a:r>
            <a:endParaRPr lang="ru-RU" dirty="0">
              <a:latin typeface="Arial" panose="020B0604020202020204" pitchFamily="34" charset="0"/>
            </a:endParaRPr>
          </a:p>
        </p:txBody>
      </p:sp>
      <p:pic>
        <p:nvPicPr>
          <p:cNvPr id="5" name="Рисунок 4">
            <a:extLst>
              <a:ext uri="{FF2B5EF4-FFF2-40B4-BE49-F238E27FC236}">
                <a16:creationId xmlns:a16="http://schemas.microsoft.com/office/drawing/2014/main" id="{4190A622-B548-4246-B6E2-BAA0B6DAC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144" y="4989952"/>
            <a:ext cx="2252991" cy="1502288"/>
          </a:xfrm>
          <a:prstGeom prst="rect">
            <a:avLst/>
          </a:prstGeom>
        </p:spPr>
      </p:pic>
    </p:spTree>
    <p:extLst>
      <p:ext uri="{BB962C8B-B14F-4D97-AF65-F5344CB8AC3E}">
        <p14:creationId xmlns:p14="http://schemas.microsoft.com/office/powerpoint/2010/main" val="426454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6AF42733-BEA3-49A8-9809-BDD3043CE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196" y="4607510"/>
            <a:ext cx="3801649" cy="1995866"/>
          </a:xfrm>
          <a:prstGeom prst="rect">
            <a:avLst/>
          </a:prstGeom>
        </p:spPr>
      </p:pic>
      <p:sp>
        <p:nvSpPr>
          <p:cNvPr id="7" name="Объект 6">
            <a:extLst>
              <a:ext uri="{FF2B5EF4-FFF2-40B4-BE49-F238E27FC236}">
                <a16:creationId xmlns:a16="http://schemas.microsoft.com/office/drawing/2014/main" id="{64F953A6-8246-4582-A18C-77E95F9DADB1}"/>
              </a:ext>
            </a:extLst>
          </p:cNvPr>
          <p:cNvSpPr>
            <a:spLocks noGrp="1"/>
          </p:cNvSpPr>
          <p:nvPr>
            <p:ph idx="1"/>
          </p:nvPr>
        </p:nvSpPr>
        <p:spPr>
          <a:xfrm>
            <a:off x="1159564" y="1722269"/>
            <a:ext cx="9872871" cy="3693110"/>
          </a:xfrm>
        </p:spPr>
        <p:txBody>
          <a:bodyPr>
            <a:normAutofit lnSpcReduction="10000"/>
          </a:bodyPr>
          <a:lstStyle/>
          <a:p>
            <a:pPr marL="45720" indent="0" algn="just">
              <a:lnSpc>
                <a:spcPct val="150000"/>
              </a:lnSpc>
              <a:buNone/>
            </a:pPr>
            <a:r>
              <a:rPr lang="ru-RU" sz="1800" dirty="0">
                <a:effectLst/>
                <a:latin typeface="Arial" panose="020B0604020202020204" pitchFamily="34" charset="0"/>
                <a:ea typeface="Times New Roman" panose="02020603050405020304" pitchFamily="18" charset="0"/>
              </a:rPr>
              <a:t>Среди продуктов, обладающих антитоксическим действием, следует назвать пектин. Пектины – это группа сложных углеводов, входящих в состав клеточных стенок и межклеточных образований растений наряду с клетчаткой. Они содержатся также в клеточном соке растений. Пектиновые вещества встречаются во всех частях растений: в корнях, в стеблях, в соцветиях, в листьях и, главным образом, в плодах и овощах. Пектин в относительно больших количествах содержится в овощах (0,4-0,6%), фруктах (от 0,4% в вишнях до 1% в яблоках). Особенно много пектина в кожице фруктов – от 1,5% в яблочной до 30% в цитрусовой и ягодах (от 0,6% в винограде до 1,2% в черной смородине), а также в землянике, клюкве, апельсинах, калине и др.</a:t>
            </a:r>
            <a:endParaRPr lang="ru-RU" dirty="0">
              <a:latin typeface="Arial" panose="020B0604020202020204" pitchFamily="34" charset="0"/>
            </a:endParaRPr>
          </a:p>
        </p:txBody>
      </p:sp>
    </p:spTree>
    <p:extLst>
      <p:ext uri="{BB962C8B-B14F-4D97-AF65-F5344CB8AC3E}">
        <p14:creationId xmlns:p14="http://schemas.microsoft.com/office/powerpoint/2010/main" val="338480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D220670-13E6-4A23-B5D0-A6E2921E2875}"/>
              </a:ext>
            </a:extLst>
          </p:cNvPr>
          <p:cNvGraphicFramePr>
            <a:graphicFrameLocks noGrp="1"/>
          </p:cNvGraphicFramePr>
          <p:nvPr>
            <p:ph idx="1"/>
            <p:extLst>
              <p:ext uri="{D42A27DB-BD31-4B8C-83A1-F6EECF244321}">
                <p14:modId xmlns:p14="http://schemas.microsoft.com/office/powerpoint/2010/main" val="2095423166"/>
              </p:ext>
            </p:extLst>
          </p:nvPr>
        </p:nvGraphicFramePr>
        <p:xfrm>
          <a:off x="2243327" y="1787652"/>
          <a:ext cx="8302753" cy="3796285"/>
        </p:xfrm>
        <a:graphic>
          <a:graphicData uri="http://schemas.openxmlformats.org/drawingml/2006/table">
            <a:tbl>
              <a:tblPr firstRow="1" firstCol="1" bandRow="1">
                <a:tableStyleId>{5C22544A-7EE6-4342-B048-85BDC9FD1C3A}</a:tableStyleId>
              </a:tblPr>
              <a:tblGrid>
                <a:gridCol w="4150933">
                  <a:extLst>
                    <a:ext uri="{9D8B030D-6E8A-4147-A177-3AD203B41FA5}">
                      <a16:colId xmlns:a16="http://schemas.microsoft.com/office/drawing/2014/main" val="2003226748"/>
                    </a:ext>
                  </a:extLst>
                </a:gridCol>
                <a:gridCol w="4151820">
                  <a:extLst>
                    <a:ext uri="{9D8B030D-6E8A-4147-A177-3AD203B41FA5}">
                      <a16:colId xmlns:a16="http://schemas.microsoft.com/office/drawing/2014/main" val="2866116358"/>
                    </a:ext>
                  </a:extLst>
                </a:gridCol>
              </a:tblGrid>
              <a:tr h="506171">
                <a:tc>
                  <a:txBody>
                    <a:bodyPr/>
                    <a:lstStyle/>
                    <a:p>
                      <a:pPr indent="450215" algn="ctr"/>
                      <a:r>
                        <a:rPr lang="ru-RU" sz="1400" dirty="0">
                          <a:effectLst/>
                          <a:latin typeface="Arial" panose="020B0604020202020204" pitchFamily="34" charset="0"/>
                        </a:rPr>
                        <a:t>Продукт</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Содержание пектиновых веществ,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1524863"/>
                  </a:ext>
                </a:extLst>
              </a:tr>
              <a:tr h="506171">
                <a:tc>
                  <a:txBody>
                    <a:bodyPr/>
                    <a:lstStyle/>
                    <a:p>
                      <a:pPr indent="450215" algn="l"/>
                      <a:r>
                        <a:rPr lang="ru-RU" sz="1400" dirty="0">
                          <a:effectLst/>
                          <a:latin typeface="Arial" panose="020B0604020202020204" pitchFamily="34" charset="0"/>
                        </a:rPr>
                        <a:t>Абрикосы, персики, земляника</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0,7</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46375488"/>
                  </a:ext>
                </a:extLst>
              </a:tr>
              <a:tr h="506171">
                <a:tc>
                  <a:txBody>
                    <a:bodyPr/>
                    <a:lstStyle/>
                    <a:p>
                      <a:pPr indent="450215" algn="l"/>
                      <a:r>
                        <a:rPr lang="ru-RU" sz="1400" dirty="0">
                          <a:effectLst/>
                          <a:latin typeface="Arial" panose="020B0604020202020204" pitchFamily="34" charset="0"/>
                        </a:rPr>
                        <a:t>Апельсины, грейпфруты, виноград, груши</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0,6</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1439647"/>
                  </a:ext>
                </a:extLst>
              </a:tr>
              <a:tr h="253086">
                <a:tc>
                  <a:txBody>
                    <a:bodyPr/>
                    <a:lstStyle/>
                    <a:p>
                      <a:pPr indent="450215" algn="l"/>
                      <a:r>
                        <a:rPr lang="ru-RU" sz="1400" dirty="0">
                          <a:effectLst/>
                          <a:latin typeface="Arial" panose="020B0604020202020204" pitchFamily="34" charset="0"/>
                        </a:rPr>
                        <a:t>Сок морковный с мякотью</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1,77</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36387874"/>
                  </a:ext>
                </a:extLst>
              </a:tr>
              <a:tr h="253086">
                <a:tc>
                  <a:txBody>
                    <a:bodyPr/>
                    <a:lstStyle/>
                    <a:p>
                      <a:pPr indent="450215" algn="l"/>
                      <a:r>
                        <a:rPr lang="ru-RU" sz="1400" dirty="0">
                          <a:effectLst/>
                          <a:latin typeface="Arial" panose="020B0604020202020204" pitchFamily="34" charset="0"/>
                        </a:rPr>
                        <a:t>Сок яблочно-морковный</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1,42</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7719180"/>
                  </a:ext>
                </a:extLst>
              </a:tr>
              <a:tr h="253086">
                <a:tc>
                  <a:txBody>
                    <a:bodyPr/>
                    <a:lstStyle/>
                    <a:p>
                      <a:pPr indent="450215" algn="l"/>
                      <a:r>
                        <a:rPr lang="ru-RU" sz="1400" dirty="0">
                          <a:effectLst/>
                          <a:latin typeface="Arial" panose="020B0604020202020204" pitchFamily="34" charset="0"/>
                        </a:rPr>
                        <a:t>Яблоки, протертые с сахаром</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1,16</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76135976"/>
                  </a:ext>
                </a:extLst>
              </a:tr>
              <a:tr h="253086">
                <a:tc>
                  <a:txBody>
                    <a:bodyPr/>
                    <a:lstStyle/>
                    <a:p>
                      <a:pPr indent="450215" algn="l"/>
                      <a:r>
                        <a:rPr lang="ru-RU" sz="1400" dirty="0">
                          <a:effectLst/>
                          <a:latin typeface="Arial" panose="020B0604020202020204" pitchFamily="34" charset="0"/>
                        </a:rPr>
                        <a:t>Яблоки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1,0</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4131977"/>
                  </a:ext>
                </a:extLst>
              </a:tr>
              <a:tr h="253086">
                <a:tc>
                  <a:txBody>
                    <a:bodyPr/>
                    <a:lstStyle/>
                    <a:p>
                      <a:pPr indent="450215" algn="l"/>
                      <a:r>
                        <a:rPr lang="ru-RU" sz="1400" dirty="0">
                          <a:effectLst/>
                          <a:latin typeface="Arial" panose="020B0604020202020204" pitchFamily="34" charset="0"/>
                        </a:rPr>
                        <a:t>Сок яблочный натуральный</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0,45</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1501118"/>
                  </a:ext>
                </a:extLst>
              </a:tr>
              <a:tr h="506171">
                <a:tc>
                  <a:txBody>
                    <a:bodyPr/>
                    <a:lstStyle/>
                    <a:p>
                      <a:pPr indent="450215" algn="l"/>
                      <a:r>
                        <a:rPr lang="ru-RU" sz="1400" dirty="0">
                          <a:effectLst/>
                          <a:latin typeface="Arial" panose="020B0604020202020204" pitchFamily="34" charset="0"/>
                        </a:rPr>
                        <a:t>Морковь, капуста, лук зеленый</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0,6</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49247687"/>
                  </a:ext>
                </a:extLst>
              </a:tr>
              <a:tr h="506171">
                <a:tc>
                  <a:txBody>
                    <a:bodyPr/>
                    <a:lstStyle/>
                    <a:p>
                      <a:pPr indent="450215" algn="l"/>
                      <a:r>
                        <a:rPr lang="ru-RU" sz="1400" dirty="0">
                          <a:effectLst/>
                          <a:latin typeface="Arial" panose="020B0604020202020204" pitchFamily="34" charset="0"/>
                        </a:rPr>
                        <a:t>Слива и клубника, протертая с сахаром</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450215" algn="ctr"/>
                      <a:r>
                        <a:rPr lang="ru-RU" sz="1400" dirty="0">
                          <a:effectLst/>
                          <a:latin typeface="Arial" panose="020B0604020202020204" pitchFamily="34" charset="0"/>
                        </a:rPr>
                        <a:t>0,76</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5756178"/>
                  </a:ext>
                </a:extLst>
              </a:tr>
            </a:tbl>
          </a:graphicData>
        </a:graphic>
      </p:graphicFrame>
      <p:sp>
        <p:nvSpPr>
          <p:cNvPr id="5" name="Rectangle 1">
            <a:extLst>
              <a:ext uri="{FF2B5EF4-FFF2-40B4-BE49-F238E27FC236}">
                <a16:creationId xmlns:a16="http://schemas.microsoft.com/office/drawing/2014/main" id="{4FA75866-0F47-4A61-B659-E55EA048EB86}"/>
              </a:ext>
            </a:extLst>
          </p:cNvPr>
          <p:cNvSpPr>
            <a:spLocks noChangeArrowheads="1"/>
          </p:cNvSpPr>
          <p:nvPr/>
        </p:nvSpPr>
        <p:spPr bwMode="auto">
          <a:xfrm>
            <a:off x="3010411" y="1089397"/>
            <a:ext cx="67685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4E67C8"/>
                </a:solidFill>
                <a:effectLst/>
                <a:ea typeface="Times New Roman" panose="02020603050405020304" pitchFamily="18" charset="0"/>
                <a:cs typeface="Arial" panose="020B0604020202020204" pitchFamily="34" charset="0"/>
              </a:rPr>
              <a:t>Содержание пектина в различных продуктах питания</a:t>
            </a:r>
            <a:endParaRPr kumimoji="0" lang="ru-RU" altLang="ru-RU" b="0" i="0" u="none" strike="noStrike" cap="none" normalizeH="0" baseline="0" dirty="0">
              <a:ln>
                <a:noFill/>
              </a:ln>
              <a:solidFill>
                <a:srgbClr val="4E67C8"/>
              </a:solidFill>
              <a:effectLst/>
            </a:endParaRPr>
          </a:p>
        </p:txBody>
      </p:sp>
    </p:spTree>
    <p:extLst>
      <p:ext uri="{BB962C8B-B14F-4D97-AF65-F5344CB8AC3E}">
        <p14:creationId xmlns:p14="http://schemas.microsoft.com/office/powerpoint/2010/main" val="42886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F1622F2-54BB-4A7B-844C-5E1D516CE9C5}"/>
              </a:ext>
            </a:extLst>
          </p:cNvPr>
          <p:cNvSpPr>
            <a:spLocks noGrp="1"/>
          </p:cNvSpPr>
          <p:nvPr>
            <p:ph idx="1"/>
          </p:nvPr>
        </p:nvSpPr>
        <p:spPr>
          <a:xfrm>
            <a:off x="1159564" y="1409700"/>
            <a:ext cx="9872871" cy="4038600"/>
          </a:xfrm>
        </p:spPr>
        <p:txBody>
          <a:bodyPr/>
          <a:lstStyle/>
          <a:p>
            <a:pPr marL="45720" indent="0" algn="just">
              <a:buNone/>
            </a:pPr>
            <a:r>
              <a:rPr lang="ru-RU" sz="1800" dirty="0">
                <a:effectLst/>
                <a:latin typeface="Arial" panose="020B0604020202020204" pitchFamily="34" charset="0"/>
                <a:ea typeface="Times New Roman" panose="02020603050405020304" pitchFamily="18" charset="0"/>
              </a:rPr>
              <a:t>Наиболее распространенным </a:t>
            </a:r>
            <a:r>
              <a:rPr lang="ru-RU" sz="1800" dirty="0" err="1">
                <a:effectLst/>
                <a:latin typeface="Arial" panose="020B0604020202020204" pitchFamily="34" charset="0"/>
                <a:ea typeface="Times New Roman" panose="02020603050405020304" pitchFamily="18" charset="0"/>
              </a:rPr>
              <a:t>пектиносодержащим</a:t>
            </a:r>
            <a:r>
              <a:rPr lang="ru-RU" sz="1800" dirty="0">
                <a:effectLst/>
                <a:latin typeface="Arial" panose="020B0604020202020204" pitchFamily="34" charset="0"/>
                <a:ea typeface="Times New Roman" panose="02020603050405020304" pitchFamily="18" charset="0"/>
              </a:rPr>
              <a:t> сырьем являются яблоки, цитрусовые, сахарная свекла и др. </a:t>
            </a:r>
            <a:r>
              <a:rPr lang="ru-RU" sz="1800" dirty="0">
                <a:effectLst/>
                <a:latin typeface="Arial" panose="020B0604020202020204" pitchFamily="34" charset="0"/>
                <a:ea typeface="Calibri" panose="020F0502020204030204" pitchFamily="34" charset="0"/>
              </a:rPr>
              <a:t>Консистенция плодов и овощей сильно зависит от типа и количества имеющегося пектина, который, например, в незрелых плодах присутствует в виде протопектина, превращающегося в растворимый пектин в ходе созревания, а также при хранении. С этим связано размягчение плодов при созревании и хранении. Переход нерастворимых форм пектина в растворимые происходит при тепловой обработке растительных продуктов. </a:t>
            </a:r>
            <a:r>
              <a:rPr lang="ru-RU" sz="1800" dirty="0">
                <a:effectLst/>
                <a:latin typeface="Arial" panose="020B0604020202020204" pitchFamily="34" charset="0"/>
                <a:ea typeface="Times New Roman" panose="02020603050405020304" pitchFamily="18" charset="0"/>
              </a:rPr>
              <a:t>Попадая в желудочно-кишечный тракт, пектин образует гели. При разбухании масса пектина обезвоживает пищеварительный тракт и, продвигаясь по кишечнику, захватывает токсичные вещества. Установлено, что пектин является эффективным комплексообразователем и может использоваться для профилактики отравлений свинцом, ртутью, кадмием, молибденом, марганцем. Показано, что пектины оказывают благоприятное действие не только в условиях острого и подострого воздействия металлов, но и при длительном поступлении их в организм. Он адсорбирует уксуснокислый свинец сильнее активированного угля.</a:t>
            </a:r>
            <a:endParaRPr lang="ru-RU" dirty="0">
              <a:latin typeface="Arial" panose="020B0604020202020204" pitchFamily="34" charset="0"/>
            </a:endParaRPr>
          </a:p>
        </p:txBody>
      </p:sp>
      <p:pic>
        <p:nvPicPr>
          <p:cNvPr id="5" name="Рисунок 4">
            <a:extLst>
              <a:ext uri="{FF2B5EF4-FFF2-40B4-BE49-F238E27FC236}">
                <a16:creationId xmlns:a16="http://schemas.microsoft.com/office/drawing/2014/main" id="{308F594A-F5DF-4DA5-B2BC-2F6F5C3FA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496" y="4802632"/>
            <a:ext cx="2408682" cy="1605788"/>
          </a:xfrm>
          <a:prstGeom prst="rect">
            <a:avLst/>
          </a:prstGeom>
        </p:spPr>
      </p:pic>
    </p:spTree>
    <p:extLst>
      <p:ext uri="{BB962C8B-B14F-4D97-AF65-F5344CB8AC3E}">
        <p14:creationId xmlns:p14="http://schemas.microsoft.com/office/powerpoint/2010/main" val="423840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3F68AD1-B18A-4042-8255-653D24F6D042}"/>
              </a:ext>
            </a:extLst>
          </p:cNvPr>
          <p:cNvSpPr>
            <a:spLocks noGrp="1"/>
          </p:cNvSpPr>
          <p:nvPr>
            <p:ph idx="1"/>
          </p:nvPr>
        </p:nvSpPr>
        <p:spPr>
          <a:xfrm>
            <a:off x="1159564" y="1447800"/>
            <a:ext cx="9872871" cy="3343656"/>
          </a:xfrm>
        </p:spPr>
        <p:txBody>
          <a:bodyPr/>
          <a:lstStyle/>
          <a:p>
            <a:pPr marL="45720" indent="0" algn="just">
              <a:buNone/>
            </a:pPr>
            <a:r>
              <a:rPr lang="ru-RU" sz="1800" dirty="0">
                <a:effectLst/>
                <a:latin typeface="Arial" panose="020B0604020202020204" pitchFamily="34" charset="0"/>
                <a:ea typeface="Times New Roman" panose="02020603050405020304" pitchFamily="18" charset="0"/>
              </a:rPr>
              <a:t>Помимо этого, пектин обладает лечебными свойствами и применяется при расстройствах пищеварительного тракта (гастроэнтериты, диарея), уменьшает потерю воды организмом, сокращает время свертывания крови, замедляет выделение из организма аскорбиновой кислоты, инсулина, антибиотиков, влияет на обмен желчных кислот, обусловливает пролонгированное действие многих лекарственных веществ. Пектины улучшают пищеварение, уменьшают процессы гниения в кишечнике и выводят ядовитые продукты обмена, образующиеся в самом организме; способствуют выработке в кишечнике витаминов группы В, особенно В12, жизнедеятельности и росту полезных микроорганизмов в кишечнике, выведению излишнего количества холестерина. В настоящее время в лечебно-профилактическом питании используются продукты, содержащие пектин, и продукты, обогащенные пектином. Наиболее удобен для применения рабочими мармелад, джем, зефир, </a:t>
            </a:r>
            <a:r>
              <a:rPr lang="ru-RU" sz="1800" dirty="0" err="1">
                <a:effectLst/>
                <a:latin typeface="Arial" panose="020B0604020202020204" pitchFamily="34" charset="0"/>
                <a:ea typeface="Times New Roman" panose="02020603050405020304" pitchFamily="18" charset="0"/>
              </a:rPr>
              <a:t>пектиносодержащие</a:t>
            </a:r>
            <a:r>
              <a:rPr lang="ru-RU" sz="1800" dirty="0">
                <a:effectLst/>
                <a:latin typeface="Arial" panose="020B0604020202020204" pitchFamily="34" charset="0"/>
                <a:ea typeface="Times New Roman" panose="02020603050405020304" pitchFamily="18" charset="0"/>
              </a:rPr>
              <a:t> молочные напитки, кисели, фруктовые и плодоовощные соки с мякотью.</a:t>
            </a:r>
            <a:endParaRPr lang="ru-RU" dirty="0">
              <a:latin typeface="Arial" panose="020B0604020202020204" pitchFamily="34" charset="0"/>
            </a:endParaRPr>
          </a:p>
        </p:txBody>
      </p:sp>
      <p:pic>
        <p:nvPicPr>
          <p:cNvPr id="5" name="Рисунок 4">
            <a:extLst>
              <a:ext uri="{FF2B5EF4-FFF2-40B4-BE49-F238E27FC236}">
                <a16:creationId xmlns:a16="http://schemas.microsoft.com/office/drawing/2014/main" id="{651340EF-C2FB-4B29-AE00-6E1C867DF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447" y="4574535"/>
            <a:ext cx="2732539" cy="1821693"/>
          </a:xfrm>
          <a:prstGeom prst="rect">
            <a:avLst/>
          </a:prstGeom>
        </p:spPr>
      </p:pic>
    </p:spTree>
    <p:extLst>
      <p:ext uri="{BB962C8B-B14F-4D97-AF65-F5344CB8AC3E}">
        <p14:creationId xmlns:p14="http://schemas.microsoft.com/office/powerpoint/2010/main" val="166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DBD94BC-B997-40AE-BA64-5CB3DDB8B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3383" y="4525965"/>
            <a:ext cx="2766533" cy="1844355"/>
          </a:xfrm>
          <a:prstGeom prst="rect">
            <a:avLst/>
          </a:prstGeom>
        </p:spPr>
      </p:pic>
      <p:sp>
        <p:nvSpPr>
          <p:cNvPr id="3" name="Объект 2">
            <a:extLst>
              <a:ext uri="{FF2B5EF4-FFF2-40B4-BE49-F238E27FC236}">
                <a16:creationId xmlns:a16="http://schemas.microsoft.com/office/drawing/2014/main" id="{CE8C63BB-EF4B-4130-A69A-A6A7DD0F5F05}"/>
              </a:ext>
            </a:extLst>
          </p:cNvPr>
          <p:cNvSpPr>
            <a:spLocks noGrp="1"/>
          </p:cNvSpPr>
          <p:nvPr>
            <p:ph idx="1"/>
          </p:nvPr>
        </p:nvSpPr>
        <p:spPr>
          <a:xfrm>
            <a:off x="1159564" y="1871827"/>
            <a:ext cx="9872871" cy="4038600"/>
          </a:xfrm>
        </p:spPr>
        <p:txBody>
          <a:bodyPr/>
          <a:lstStyle/>
          <a:p>
            <a:pPr marL="45720" indent="0" algn="just">
              <a:buNone/>
            </a:pPr>
            <a:r>
              <a:rPr lang="ru-RU" sz="1800" dirty="0">
                <a:effectLst/>
                <a:latin typeface="Arial" panose="020B0604020202020204" pitchFamily="34" charset="0"/>
                <a:ea typeface="Times New Roman" panose="02020603050405020304" pitchFamily="18" charset="0"/>
              </a:rPr>
              <a:t>Пектины, полученные из яблок, цитрусовых, жома сахарной свеклы рекомендуются в виде киселя. Целесообразно употребление хлеба из пшеничной муки с добавлением 10% яблочного порошка, обогащенного пектином. Масса изделий 270 г. Один хлебец содержит от 3 до 3,5 г пектина. Пектины можно также добавлять в кондитерские изделия – мармелады, имеющие лечебно-профилактическое назначение. Мармелад «Особый» на ксилите содержит в 100 г продукта 1,3 г пектина (цитрусового </a:t>
            </a:r>
            <a:r>
              <a:rPr lang="ru-RU" sz="1800" dirty="0" err="1">
                <a:effectLst/>
                <a:latin typeface="Arial" panose="020B0604020202020204" pitchFamily="34" charset="0"/>
                <a:ea typeface="Times New Roman" panose="02020603050405020304" pitchFamily="18" charset="0"/>
              </a:rPr>
              <a:t>низкометоксилированного</a:t>
            </a:r>
            <a:r>
              <a:rPr lang="ru-RU" sz="1800" dirty="0">
                <a:effectLst/>
                <a:latin typeface="Arial" panose="020B0604020202020204" pitchFamily="34" charset="0"/>
                <a:ea typeface="Times New Roman" panose="02020603050405020304" pitchFamily="18" charset="0"/>
              </a:rPr>
              <a:t>), 24% ксилита и 55% сорбита. Незначительное содержание пектинов в мармеладе «Особый» не определяет их лечебной ценности от источника комплексообразующих соединений. Однако, желчегонный и послабляющие эффекты сорбита и ксилита, целесообразно их применять в комплексе с </a:t>
            </a:r>
            <a:r>
              <a:rPr lang="ru-RU" sz="1800" dirty="0" err="1">
                <a:effectLst/>
                <a:latin typeface="Arial" panose="020B0604020202020204" pitchFamily="34" charset="0"/>
                <a:ea typeface="Times New Roman" panose="02020603050405020304" pitchFamily="18" charset="0"/>
              </a:rPr>
              <a:t>пектинсодержащими</a:t>
            </a:r>
            <a:r>
              <a:rPr lang="ru-RU" sz="1800" dirty="0">
                <a:effectLst/>
                <a:latin typeface="Arial" panose="020B0604020202020204" pitchFamily="34" charset="0"/>
                <a:ea typeface="Times New Roman" panose="02020603050405020304" pitchFamily="18" charset="0"/>
              </a:rPr>
              <a:t> препаратами и продуктами для стимуляции пассажа кишечного содержимого индивидуально по показаниям в дозе, не превышающей 15-20 г мармелада прием.</a:t>
            </a:r>
            <a:endParaRPr lang="ru-RU" dirty="0">
              <a:latin typeface="Arial" panose="020B0604020202020204" pitchFamily="34" charset="0"/>
            </a:endParaRPr>
          </a:p>
        </p:txBody>
      </p:sp>
    </p:spTree>
    <p:extLst>
      <p:ext uri="{BB962C8B-B14F-4D97-AF65-F5344CB8AC3E}">
        <p14:creationId xmlns:p14="http://schemas.microsoft.com/office/powerpoint/2010/main" val="203141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A3D6E2-7F05-494E-9AE6-18F843FD7715}"/>
              </a:ext>
            </a:extLst>
          </p:cNvPr>
          <p:cNvSpPr>
            <a:spLocks noGrp="1"/>
          </p:cNvSpPr>
          <p:nvPr>
            <p:ph idx="1"/>
          </p:nvPr>
        </p:nvSpPr>
        <p:spPr>
          <a:xfrm>
            <a:off x="1054224" y="1091953"/>
            <a:ext cx="9872871" cy="4252404"/>
          </a:xfrm>
        </p:spPr>
        <p:txBody>
          <a:bodyPr>
            <a:normAutofit lnSpcReduction="10000"/>
          </a:bodyPr>
          <a:lstStyle/>
          <a:p>
            <a:pPr marL="45720" indent="0" algn="just">
              <a:lnSpc>
                <a:spcPct val="160000"/>
              </a:lnSpc>
              <a:buNone/>
            </a:pPr>
            <a:r>
              <a:rPr lang="ru-RU" sz="1800" dirty="0">
                <a:effectLst/>
                <a:latin typeface="Arial" panose="020B0604020202020204" pitchFamily="34" charset="0"/>
                <a:ea typeface="Times New Roman" panose="02020603050405020304" pitchFamily="18" charset="0"/>
              </a:rPr>
              <a:t>В настоящее время ассортимент продуктов расширяется за счет использования </a:t>
            </a:r>
            <a:r>
              <a:rPr lang="ru-RU" sz="1800" dirty="0" err="1">
                <a:effectLst/>
                <a:latin typeface="Arial" panose="020B0604020202020204" pitchFamily="34" charset="0"/>
                <a:ea typeface="Times New Roman" panose="02020603050405020304" pitchFamily="18" charset="0"/>
              </a:rPr>
              <a:t>пектинсодержащих</a:t>
            </a:r>
            <a:r>
              <a:rPr lang="ru-RU" sz="1800" dirty="0">
                <a:effectLst/>
                <a:latin typeface="Arial" panose="020B0604020202020204" pitchFamily="34" charset="0"/>
                <a:ea typeface="Times New Roman" panose="02020603050405020304" pitchFamily="18" charset="0"/>
              </a:rPr>
              <a:t> порошков из моркови, капусты, тыквы. В консервной промышленности созданы рецептуры напитков на основе яблочного, сливочного и лимонного соков, сока из черноплодной рябины, тыквы, груш с добавлением пектинов. Пектины добавляют также в мясные консервы, что позволяет значительно разнообразить рацион. Для достижения связывания и увеличения выведения радионуклидов и солей тяжелых металлов, превышающих естественную экскрецию, достаточно добавлять в рацион хлебные изделия, обогащенные пектинами, и таблетированные формы яблочного порошка из цельных яблок, другие комбинации (хлебные изделия и мармелад, хлебные и мясные изделия, соки и мармелад, фруктово-овощные пектины).</a:t>
            </a:r>
            <a:endParaRPr lang="ru-RU" dirty="0">
              <a:latin typeface="Arial" panose="020B0604020202020204" pitchFamily="34" charset="0"/>
            </a:endParaRPr>
          </a:p>
        </p:txBody>
      </p:sp>
      <p:pic>
        <p:nvPicPr>
          <p:cNvPr id="5" name="Рисунок 4">
            <a:extLst>
              <a:ext uri="{FF2B5EF4-FFF2-40B4-BE49-F238E27FC236}">
                <a16:creationId xmlns:a16="http://schemas.microsoft.com/office/drawing/2014/main" id="{FB07F447-A26B-4A10-B6A6-F9C77B1B1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594" y="4961883"/>
            <a:ext cx="2412492" cy="1608328"/>
          </a:xfrm>
          <a:prstGeom prst="rect">
            <a:avLst/>
          </a:prstGeom>
        </p:spPr>
      </p:pic>
    </p:spTree>
    <p:extLst>
      <p:ext uri="{BB962C8B-B14F-4D97-AF65-F5344CB8AC3E}">
        <p14:creationId xmlns:p14="http://schemas.microsoft.com/office/powerpoint/2010/main" val="2206942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641413F-09F6-4FDE-B5B5-52B533917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512" y="4893365"/>
            <a:ext cx="1556203" cy="1556203"/>
          </a:xfrm>
          <a:prstGeom prst="rect">
            <a:avLst/>
          </a:prstGeom>
        </p:spPr>
      </p:pic>
      <p:sp>
        <p:nvSpPr>
          <p:cNvPr id="3" name="Объект 2">
            <a:extLst>
              <a:ext uri="{FF2B5EF4-FFF2-40B4-BE49-F238E27FC236}">
                <a16:creationId xmlns:a16="http://schemas.microsoft.com/office/drawing/2014/main" id="{D41AB563-4F4C-4AC7-89D9-C2F5DB2DA663}"/>
              </a:ext>
            </a:extLst>
          </p:cNvPr>
          <p:cNvSpPr>
            <a:spLocks noGrp="1"/>
          </p:cNvSpPr>
          <p:nvPr>
            <p:ph idx="1"/>
          </p:nvPr>
        </p:nvSpPr>
        <p:spPr>
          <a:xfrm>
            <a:off x="1159564" y="1145219"/>
            <a:ext cx="9872871" cy="4437193"/>
          </a:xfrm>
        </p:spPr>
        <p:txBody>
          <a:bodyPr>
            <a:normAutofit lnSpcReduction="10000"/>
          </a:bodyPr>
          <a:lstStyle/>
          <a:p>
            <a:pPr marL="45720" indent="0" algn="just">
              <a:lnSpc>
                <a:spcPct val="150000"/>
              </a:lnSpc>
              <a:buNone/>
            </a:pPr>
            <a:r>
              <a:rPr lang="ru-RU" sz="1800" dirty="0">
                <a:effectLst/>
                <a:latin typeface="Arial" panose="020B0604020202020204" pitchFamily="34" charset="0"/>
                <a:ea typeface="Calibri" panose="020F0502020204030204" pitchFamily="34" charset="0"/>
              </a:rPr>
              <a:t>Известно, что при работе в условиях нагревающего микроклимата отмечаются значительные потери воды с потом, что приводит к повышенному расходу организмом витаминов и минеральных веществ. Для работников, подвергающихся воздействию высокой температуры окружающей среды и интенсивному </a:t>
            </a:r>
            <a:r>
              <a:rPr lang="ru-RU" sz="1800" dirty="0" err="1">
                <a:effectLst/>
                <a:latin typeface="Arial" panose="020B0604020202020204" pitchFamily="34" charset="0"/>
                <a:ea typeface="Calibri" panose="020F0502020204030204" pitchFamily="34" charset="0"/>
              </a:rPr>
              <a:t>теплооблучению</a:t>
            </a:r>
            <a:r>
              <a:rPr lang="ru-RU" sz="1800" dirty="0">
                <a:effectLst/>
                <a:latin typeface="Arial" panose="020B0604020202020204" pitchFamily="34" charset="0"/>
                <a:ea typeface="Calibri" panose="020F0502020204030204" pitchFamily="34" charset="0"/>
              </a:rPr>
              <a:t>, для восполнения дефицита водорастворимых витаминов, теряемых с потом, необходимо готовить различные напитки, обогащенные аскорбиновой кислотой, витаминами группы В, органическими кислотами и минеральными солями. Готовятся они на основе хлебного кваса или чая и могут быть реализованы в сети предприятий питания, обслуживающих рабочих «горячих» цехов. Введение синтетических витаминов в напиток особенно рекомендуется в зимне-весенний период, когда отмечаются наибольший недостаток витаминов в питании и их дефицит в организме.</a:t>
            </a:r>
            <a:endParaRPr lang="ru-RU" dirty="0">
              <a:latin typeface="Arial" panose="020B0604020202020204" pitchFamily="34" charset="0"/>
            </a:endParaRPr>
          </a:p>
        </p:txBody>
      </p:sp>
    </p:spTree>
    <p:extLst>
      <p:ext uri="{BB962C8B-B14F-4D97-AF65-F5344CB8AC3E}">
        <p14:creationId xmlns:p14="http://schemas.microsoft.com/office/powerpoint/2010/main" val="230531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FC0EE7-1B9D-411F-B202-79ACC52EB9AC}"/>
              </a:ext>
            </a:extLst>
          </p:cNvPr>
          <p:cNvSpPr>
            <a:spLocks noGrp="1"/>
          </p:cNvSpPr>
          <p:nvPr>
            <p:ph idx="1"/>
          </p:nvPr>
        </p:nvSpPr>
        <p:spPr>
          <a:xfrm>
            <a:off x="1159564" y="2044084"/>
            <a:ext cx="9872871" cy="2769832"/>
          </a:xfrm>
        </p:spPr>
        <p:txBody>
          <a:bodyPr>
            <a:normAutofit/>
          </a:bodyPr>
          <a:lstStyle/>
          <a:p>
            <a:pPr marL="45720" indent="0" algn="just">
              <a:lnSpc>
                <a:spcPct val="150000"/>
              </a:lnSpc>
              <a:buNone/>
            </a:pPr>
            <a:r>
              <a:rPr lang="ru-RU" sz="1800" spc="15" dirty="0">
                <a:solidFill>
                  <a:srgbClr val="4E67C8"/>
                </a:solidFill>
                <a:effectLst/>
                <a:latin typeface="Arial" panose="020B0604020202020204" pitchFamily="34" charset="0"/>
                <a:ea typeface="Times New Roman" panose="02020603050405020304" pitchFamily="18" charset="0"/>
                <a:cs typeface="Arial" panose="020B0604020202020204" pitchFamily="34" charset="0"/>
              </a:rPr>
              <a:t>В плане совершенствования системы лечебно-профилактического питания работающих во вредных условиях труда перспективным представляется использование диетических профилактических напитков типа VITA. Важнейшими свойствами данных продуктов, делающих их приемлемыми для питания рабочих во вредных и особо вредных условиях труда, являются их высокая биологическая и органолептическая ценность, простота приготовления конечного продукта.</a:t>
            </a:r>
            <a:endParaRPr lang="ru-RU" sz="1800" dirty="0">
              <a:solidFill>
                <a:srgbClr val="4E67C8"/>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ru-RU" dirty="0"/>
          </a:p>
        </p:txBody>
      </p:sp>
      <p:pic>
        <p:nvPicPr>
          <p:cNvPr id="5" name="Рисунок 4">
            <a:extLst>
              <a:ext uri="{FF2B5EF4-FFF2-40B4-BE49-F238E27FC236}">
                <a16:creationId xmlns:a16="http://schemas.microsoft.com/office/drawing/2014/main" id="{2F8F7C25-4003-4D6D-9F34-4B7F74FD3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823" y="4172269"/>
            <a:ext cx="3363087" cy="2262440"/>
          </a:xfrm>
          <a:prstGeom prst="rect">
            <a:avLst/>
          </a:prstGeom>
        </p:spPr>
      </p:pic>
    </p:spTree>
    <p:extLst>
      <p:ext uri="{BB962C8B-B14F-4D97-AF65-F5344CB8AC3E}">
        <p14:creationId xmlns:p14="http://schemas.microsoft.com/office/powerpoint/2010/main" val="1165847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68AC8B-4C56-410B-9564-1ECB8C4A15DD}"/>
              </a:ext>
            </a:extLst>
          </p:cNvPr>
          <p:cNvSpPr>
            <a:spLocks noGrp="1"/>
          </p:cNvSpPr>
          <p:nvPr>
            <p:ph type="title"/>
          </p:nvPr>
        </p:nvSpPr>
        <p:spPr/>
        <p:txBody>
          <a:bodyPr>
            <a:normAutofit/>
          </a:bodyPr>
          <a:lstStyle/>
          <a:p>
            <a:r>
              <a:rPr lang="ru-RU" sz="2000" b="1" spc="15" dirty="0">
                <a:effectLst/>
                <a:latin typeface="Arial" panose="020B0604020202020204" pitchFamily="34" charset="0"/>
                <a:ea typeface="Times New Roman" panose="02020603050405020304" pitchFamily="18" charset="0"/>
              </a:rPr>
              <a:t>Лечебно-профилактические напитки, полностью или частично, должны обладать следующими свойствами:</a:t>
            </a:r>
            <a:endParaRPr lang="ru-RU" sz="2000" b="1" dirty="0">
              <a:latin typeface="Arial" panose="020B0604020202020204" pitchFamily="34" charset="0"/>
            </a:endParaRPr>
          </a:p>
        </p:txBody>
      </p:sp>
      <p:sp>
        <p:nvSpPr>
          <p:cNvPr id="3" name="Объект 2">
            <a:extLst>
              <a:ext uri="{FF2B5EF4-FFF2-40B4-BE49-F238E27FC236}">
                <a16:creationId xmlns:a16="http://schemas.microsoft.com/office/drawing/2014/main" id="{1D612EC3-72A8-4F1B-BBC9-208207C82E02}"/>
              </a:ext>
            </a:extLst>
          </p:cNvPr>
          <p:cNvSpPr>
            <a:spLocks noGrp="1"/>
          </p:cNvSpPr>
          <p:nvPr>
            <p:ph idx="1"/>
          </p:nvPr>
        </p:nvSpPr>
        <p:spPr>
          <a:xfrm>
            <a:off x="1143000" y="1633728"/>
            <a:ext cx="9872871" cy="4462272"/>
          </a:xfrm>
        </p:spPr>
        <p:txBody>
          <a:bodyPr>
            <a:normAutofit fontScale="85000" lnSpcReduction="20000"/>
          </a:bodyPr>
          <a:lstStyle/>
          <a:p>
            <a:pPr marL="388620" indent="-342900" algn="just">
              <a:buFont typeface="+mj-lt"/>
              <a:buAutoNum type="arabicPeriod"/>
            </a:pPr>
            <a:r>
              <a:rPr lang="ru-RU" sz="2100" spc="15" dirty="0">
                <a:effectLst/>
                <a:latin typeface="Arial" panose="020B0604020202020204" pitchFamily="34" charset="0"/>
                <a:ea typeface="Times New Roman" panose="02020603050405020304" pitchFamily="18" charset="0"/>
              </a:rPr>
              <a:t>связывать и инактивировать токсины</a:t>
            </a:r>
          </a:p>
          <a:p>
            <a:pPr marL="388620" indent="-342900" algn="just">
              <a:buFont typeface="+mj-lt"/>
              <a:buAutoNum type="arabicPeriod"/>
            </a:pPr>
            <a:r>
              <a:rPr lang="ru-RU" sz="2100" spc="15" dirty="0">
                <a:effectLst/>
                <a:latin typeface="Arial" panose="020B0604020202020204" pitchFamily="34" charset="0"/>
                <a:ea typeface="Times New Roman" panose="02020603050405020304" pitchFamily="18" charset="0"/>
              </a:rPr>
              <a:t>ускорять или замедлять метаболизм ядов в зависимости от токсичности исходных веществ или их метаболитов</a:t>
            </a:r>
          </a:p>
          <a:p>
            <a:pPr marL="388620" indent="-342900" algn="just">
              <a:buFont typeface="+mj-lt"/>
              <a:buAutoNum type="arabicPeriod"/>
            </a:pPr>
            <a:r>
              <a:rPr lang="ru-RU" sz="2100" spc="15" dirty="0">
                <a:effectLst/>
                <a:latin typeface="Arial" panose="020B0604020202020204" pitchFamily="34" charset="0"/>
                <a:ea typeface="Times New Roman" panose="02020603050405020304" pitchFamily="18" charset="0"/>
              </a:rPr>
              <a:t> ускорять выведение ядовитых веществ из организма</a:t>
            </a:r>
          </a:p>
          <a:p>
            <a:pPr marL="388620" indent="-342900" algn="just">
              <a:buFont typeface="+mj-lt"/>
              <a:buAutoNum type="arabicPeriod"/>
            </a:pPr>
            <a:r>
              <a:rPr lang="ru-RU" sz="2100" spc="15" dirty="0">
                <a:effectLst/>
                <a:latin typeface="Arial" panose="020B0604020202020204" pitchFamily="34" charset="0"/>
                <a:ea typeface="Times New Roman" panose="02020603050405020304" pitchFamily="18" charset="0"/>
              </a:rPr>
              <a:t> замедлять процессы всасывания ядовитых веществ в желудочно-кишечном тракте</a:t>
            </a:r>
          </a:p>
          <a:p>
            <a:pPr marL="388620" indent="-342900" algn="just">
              <a:buFont typeface="+mj-lt"/>
              <a:buAutoNum type="arabicPeriod"/>
            </a:pPr>
            <a:r>
              <a:rPr lang="ru-RU" sz="2100" spc="15" dirty="0">
                <a:effectLst/>
                <a:latin typeface="Arial" panose="020B0604020202020204" pitchFamily="34" charset="0"/>
                <a:ea typeface="Times New Roman" panose="02020603050405020304" pitchFamily="18" charset="0"/>
              </a:rPr>
              <a:t> повышать общую устойчивость организма</a:t>
            </a:r>
          </a:p>
          <a:p>
            <a:pPr marL="388620" indent="-342900" algn="just">
              <a:buFont typeface="+mj-lt"/>
              <a:buAutoNum type="arabicPeriod"/>
            </a:pPr>
            <a:r>
              <a:rPr lang="ru-RU" sz="2100" spc="15" dirty="0">
                <a:effectLst/>
                <a:latin typeface="Arial" panose="020B0604020202020204" pitchFamily="34" charset="0"/>
                <a:ea typeface="Times New Roman" panose="02020603050405020304" pitchFamily="18" charset="0"/>
              </a:rPr>
              <a:t> воздействовать с помощью отдельных пищевых веществ на состояние наиболее поражаемых органов.</a:t>
            </a:r>
          </a:p>
          <a:p>
            <a:pPr marL="45720" indent="0" algn="just">
              <a:buNone/>
            </a:pPr>
            <a:r>
              <a:rPr lang="ru-RU" sz="2100" spc="15" dirty="0">
                <a:effectLst/>
                <a:latin typeface="Arial" panose="020B0604020202020204" pitchFamily="34" charset="0"/>
                <a:ea typeface="Times New Roman" panose="02020603050405020304" pitchFamily="18" charset="0"/>
              </a:rPr>
              <a:t> Напитки типа VITA содержат витамины и микроэлементы в соответствии со стандартными рационами лечебно-профилактического питания (витамины С, РР, А, группы В), более 2 г пектина (яблочного и свекольного), большой набор других биологически активных веществ (флавоноиды, фитостерины, </a:t>
            </a:r>
            <a:r>
              <a:rPr lang="ru-RU" sz="2100" spc="15" dirty="0" err="1">
                <a:effectLst/>
                <a:latin typeface="Arial" panose="020B0604020202020204" pitchFamily="34" charset="0"/>
                <a:ea typeface="Times New Roman" panose="02020603050405020304" pitchFamily="18" charset="0"/>
              </a:rPr>
              <a:t>терпеноиды</a:t>
            </a:r>
            <a:r>
              <a:rPr lang="ru-RU" sz="2100" spc="15" dirty="0">
                <a:effectLst/>
                <a:latin typeface="Arial" panose="020B0604020202020204" pitchFamily="34" charset="0"/>
                <a:ea typeface="Times New Roman" panose="02020603050405020304" pitchFamily="18" charset="0"/>
              </a:rPr>
              <a:t>, органические кислоты, пищевые волокна и др.). В данном случае витамины выполняют функции коферментов в ферментных системах </a:t>
            </a:r>
            <a:r>
              <a:rPr lang="ru-RU" sz="2100" spc="15" dirty="0" err="1">
                <a:effectLst/>
                <a:latin typeface="Arial" panose="020B0604020202020204" pitchFamily="34" charset="0"/>
                <a:ea typeface="Times New Roman" panose="02020603050405020304" pitchFamily="18" charset="0"/>
              </a:rPr>
              <a:t>биотрансформации</a:t>
            </a:r>
            <a:r>
              <a:rPr lang="ru-RU" sz="2100" spc="15" dirty="0">
                <a:effectLst/>
                <a:latin typeface="Arial" panose="020B0604020202020204" pitchFamily="34" charset="0"/>
                <a:ea typeface="Times New Roman" panose="02020603050405020304" pitchFamily="18" charset="0"/>
              </a:rPr>
              <a:t> чужеродных веществ и играют важную роль в предупреждении токсичных последствий воздействия чужеродных веществ на организм, а пектин имеет немаловажное значение в профилактике интоксикаций ядовитыми веществами</a:t>
            </a:r>
            <a:r>
              <a:rPr lang="ru-RU" sz="1800" spc="15" dirty="0">
                <a:effectLst/>
                <a:ea typeface="Times New Roman" panose="02020603050405020304" pitchFamily="18" charset="0"/>
              </a:rPr>
              <a:t>.</a:t>
            </a:r>
            <a:endParaRPr lang="ru-RU" dirty="0"/>
          </a:p>
        </p:txBody>
      </p:sp>
    </p:spTree>
    <p:extLst>
      <p:ext uri="{BB962C8B-B14F-4D97-AF65-F5344CB8AC3E}">
        <p14:creationId xmlns:p14="http://schemas.microsoft.com/office/powerpoint/2010/main" val="291085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64B8356-C5D4-4D18-B309-E199376090E6}"/>
              </a:ext>
            </a:extLst>
          </p:cNvPr>
          <p:cNvSpPr>
            <a:spLocks noGrp="1"/>
          </p:cNvSpPr>
          <p:nvPr>
            <p:ph idx="1"/>
          </p:nvPr>
        </p:nvSpPr>
        <p:spPr>
          <a:xfrm>
            <a:off x="1159564" y="2060729"/>
            <a:ext cx="9872871" cy="2736542"/>
          </a:xfrm>
        </p:spPr>
        <p:txBody>
          <a:bodyPr/>
          <a:lstStyle/>
          <a:p>
            <a:pPr marL="45720" indent="0" algn="just">
              <a:lnSpc>
                <a:spcPct val="150000"/>
              </a:lnSpc>
              <a:buNone/>
            </a:pPr>
            <a:r>
              <a:rPr lang="ru-RU" sz="1800" dirty="0">
                <a:effectLst/>
                <a:latin typeface="Arial" panose="020B0604020202020204" pitchFamily="34" charset="0"/>
                <a:ea typeface="Calibri" panose="020F0502020204030204" pitchFamily="34" charset="0"/>
              </a:rPr>
              <a:t>Интенсивная физическая работа во вредных условиях труда сопряжена с повышенной нагрузкой на организм, а расчётная норма витаминов, достаточная для покрытия потребностей среднестатистического человека в данном случае оказывается недостаточной. Наиболее логичным способом восполнения нехватки витаминов и повышения защитных сил организма является включение в рацион работников продуктов, обладающих лечебно-профилактическими свойствами.</a:t>
            </a:r>
            <a:endParaRPr lang="ru-RU" dirty="0">
              <a:latin typeface="Arial" panose="020B0604020202020204" pitchFamily="34" charset="0"/>
            </a:endParaRPr>
          </a:p>
        </p:txBody>
      </p:sp>
      <p:pic>
        <p:nvPicPr>
          <p:cNvPr id="5" name="Рисунок 4">
            <a:extLst>
              <a:ext uri="{FF2B5EF4-FFF2-40B4-BE49-F238E27FC236}">
                <a16:creationId xmlns:a16="http://schemas.microsoft.com/office/drawing/2014/main" id="{B5365897-A326-4651-9022-78610510A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614" y="4523232"/>
            <a:ext cx="2765946" cy="1853184"/>
          </a:xfrm>
          <a:prstGeom prst="rect">
            <a:avLst/>
          </a:prstGeom>
        </p:spPr>
      </p:pic>
    </p:spTree>
    <p:extLst>
      <p:ext uri="{BB962C8B-B14F-4D97-AF65-F5344CB8AC3E}">
        <p14:creationId xmlns:p14="http://schemas.microsoft.com/office/powerpoint/2010/main" val="346920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16B2C7-77B7-4757-92A5-B6802159A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4718" y="4821780"/>
            <a:ext cx="2304466" cy="1644551"/>
          </a:xfrm>
          <a:prstGeom prst="rect">
            <a:avLst/>
          </a:prstGeom>
        </p:spPr>
      </p:pic>
      <p:sp>
        <p:nvSpPr>
          <p:cNvPr id="3" name="Объект 2">
            <a:extLst>
              <a:ext uri="{FF2B5EF4-FFF2-40B4-BE49-F238E27FC236}">
                <a16:creationId xmlns:a16="http://schemas.microsoft.com/office/drawing/2014/main" id="{D1F203F0-3481-4D48-A1E5-5820E863554B}"/>
              </a:ext>
            </a:extLst>
          </p:cNvPr>
          <p:cNvSpPr>
            <a:spLocks noGrp="1"/>
          </p:cNvSpPr>
          <p:nvPr>
            <p:ph idx="1"/>
          </p:nvPr>
        </p:nvSpPr>
        <p:spPr>
          <a:xfrm>
            <a:off x="973133" y="825623"/>
            <a:ext cx="9872871" cy="4696288"/>
          </a:xfrm>
        </p:spPr>
        <p:txBody>
          <a:bodyPr>
            <a:normAutofit lnSpcReduction="10000"/>
          </a:bodyPr>
          <a:lstStyle/>
          <a:p>
            <a:pPr marL="12700" marR="12700" indent="0" algn="just">
              <a:lnSpc>
                <a:spcPct val="150000"/>
              </a:lnSpc>
              <a:spcAft>
                <a:spcPts val="0"/>
              </a:spcAft>
              <a:buNone/>
            </a:pPr>
            <a:r>
              <a:rPr lang="ru-RU" sz="1800" spc="15" dirty="0">
                <a:solidFill>
                  <a:srgbClr val="4E67C8"/>
                </a:solidFill>
                <a:effectLst/>
                <a:latin typeface="Arial" panose="020B0604020202020204" pitchFamily="34" charset="0"/>
                <a:ea typeface="Times New Roman" panose="02020603050405020304" pitchFamily="18" charset="0"/>
                <a:cs typeface="Arial" panose="020B0604020202020204" pitchFamily="34" charset="0"/>
              </a:rPr>
              <a:t>Современные лечебно-профилактические напитки, созданные с учетом передовых технологий, в значительной степени позволяют улучшить ситуацию по профилактике профессиональных заболеваний на предприятиях. </a:t>
            </a:r>
            <a:endParaRPr lang="ru-RU" sz="1800" dirty="0">
              <a:solidFill>
                <a:srgbClr val="4E67C8"/>
              </a:solidFill>
              <a:effectLst/>
              <a:latin typeface="Arial" panose="020B0604020202020204" pitchFamily="34" charset="0"/>
              <a:ea typeface="Calibri" panose="020F0502020204030204" pitchFamily="34" charset="0"/>
              <a:cs typeface="Arial" panose="020B0604020202020204" pitchFamily="34" charset="0"/>
            </a:endParaRPr>
          </a:p>
          <a:p>
            <a:pPr marL="45720" indent="0" algn="just">
              <a:lnSpc>
                <a:spcPct val="150000"/>
              </a:lnSpc>
              <a:buNone/>
            </a:pPr>
            <a:r>
              <a:rPr lang="ru-RU" sz="1800" dirty="0">
                <a:solidFill>
                  <a:srgbClr val="4E67C8"/>
                </a:solidFill>
                <a:effectLst/>
                <a:latin typeface="Arial" panose="020B0604020202020204" pitchFamily="34" charset="0"/>
                <a:ea typeface="PMingLiU-ExtB" panose="02020500000000000000" pitchFamily="18" charset="-120"/>
              </a:rPr>
              <a:t>Использование продуктов, имеющих лечебно-профилактические свойства, позволяет обеспечить профилактику общей заболеваемости, повышение работоспособности, увеличение продолжительности</a:t>
            </a:r>
            <a:r>
              <a:rPr lang="ru-RU" sz="1800" dirty="0">
                <a:solidFill>
                  <a:srgbClr val="4E67C8"/>
                </a:solidFill>
                <a:effectLst/>
                <a:latin typeface="Arial" panose="020B0604020202020204" pitchFamily="34" charset="0"/>
                <a:ea typeface="Times New Roman" panose="02020603050405020304" pitchFamily="18" charset="0"/>
              </a:rPr>
              <a:t> жизни. </a:t>
            </a:r>
            <a:r>
              <a:rPr lang="ru-RU" sz="1800" spc="15" dirty="0">
                <a:solidFill>
                  <a:srgbClr val="4E67C8"/>
                </a:solidFill>
                <a:effectLst/>
                <a:latin typeface="Arial" panose="020B0604020202020204" pitchFamily="34" charset="0"/>
                <a:ea typeface="Times New Roman" panose="02020603050405020304" pitchFamily="18" charset="0"/>
              </a:rPr>
              <a:t>В настоящее время целесообразно создавать специализированные продукты питания, обогащенные пищевыми волокнами, в частности пектином, и витаминами. Этот подход поможет восполнить недостаток пищевых волокон и витаминов в рационе современного человека и компенсировать возможные дополнительные потери витаминов, а также других жизненно важных микронутриентов </a:t>
            </a:r>
            <a:r>
              <a:rPr lang="ru-RU" sz="1800" spc="15" dirty="0" err="1">
                <a:solidFill>
                  <a:srgbClr val="4E67C8"/>
                </a:solidFill>
                <a:effectLst/>
                <a:latin typeface="Arial" panose="020B0604020202020204" pitchFamily="34" charset="0"/>
                <a:ea typeface="Times New Roman" panose="02020603050405020304" pitchFamily="18" charset="0"/>
              </a:rPr>
              <a:t>Са</a:t>
            </a:r>
            <a:r>
              <a:rPr lang="ru-RU" sz="1800" spc="15" dirty="0">
                <a:solidFill>
                  <a:srgbClr val="4E67C8"/>
                </a:solidFill>
                <a:effectLst/>
                <a:latin typeface="Arial" panose="020B0604020202020204" pitchFamily="34" charset="0"/>
                <a:ea typeface="Times New Roman" panose="02020603050405020304" pitchFamily="18" charset="0"/>
              </a:rPr>
              <a:t>, Fe и др.).</a:t>
            </a:r>
            <a:endParaRPr lang="ru-RU" dirty="0">
              <a:solidFill>
                <a:srgbClr val="4E67C8"/>
              </a:solidFill>
              <a:latin typeface="Arial" panose="020B0604020202020204" pitchFamily="34" charset="0"/>
            </a:endParaRPr>
          </a:p>
        </p:txBody>
      </p:sp>
    </p:spTree>
    <p:extLst>
      <p:ext uri="{BB962C8B-B14F-4D97-AF65-F5344CB8AC3E}">
        <p14:creationId xmlns:p14="http://schemas.microsoft.com/office/powerpoint/2010/main" val="365921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3E82D41-F4DC-43B1-AAF3-63D69368AAB0}"/>
              </a:ext>
            </a:extLst>
          </p:cNvPr>
          <p:cNvSpPr>
            <a:spLocks noGrp="1"/>
          </p:cNvSpPr>
          <p:nvPr>
            <p:ph idx="1"/>
          </p:nvPr>
        </p:nvSpPr>
        <p:spPr>
          <a:xfrm>
            <a:off x="1159564" y="1301873"/>
            <a:ext cx="9872871" cy="4254253"/>
          </a:xfrm>
        </p:spPr>
        <p:txBody>
          <a:bodyPr>
            <a:normAutofit lnSpcReduction="10000"/>
          </a:bodyPr>
          <a:lstStyle/>
          <a:p>
            <a:pPr marL="45720" indent="0" algn="just">
              <a:lnSpc>
                <a:spcPct val="150000"/>
              </a:lnSpc>
              <a:buNone/>
            </a:pPr>
            <a:r>
              <a:rPr lang="ru-RU" sz="1800" spc="15" dirty="0">
                <a:effectLst/>
                <a:ea typeface="Times New Roman" panose="02020603050405020304" pitchFamily="18" charset="0"/>
              </a:rPr>
              <a:t>Ликвидировать существующий у населения дефицит жизненно-необходимых нутриентов за счет увеличения количества потребляемой пищи не представляется возможным, так как с повышением калорийности возникает проблема лишнего веса, риск ожирения и сопутствующих заболеваний.</a:t>
            </a:r>
          </a:p>
          <a:p>
            <a:pPr marL="45720" indent="0" algn="just">
              <a:lnSpc>
                <a:spcPct val="150000"/>
              </a:lnSpc>
              <a:buNone/>
            </a:pPr>
            <a:r>
              <a:rPr lang="ru-RU" sz="1800" spc="15" dirty="0">
                <a:solidFill>
                  <a:srgbClr val="4E67C8"/>
                </a:solidFill>
                <a:effectLst/>
                <a:ea typeface="Times New Roman" panose="02020603050405020304" pitchFamily="18" charset="0"/>
                <a:cs typeface="Arial" panose="020B0604020202020204" pitchFamily="34" charset="0"/>
              </a:rPr>
              <a:t>Питание здорового человека во вредных условиях труда и проживания получило название профилактическое. Профилактическое питание в широком плане направлено на предупреждение у практически здоровых людей заболеваний, обусловленных различными вредными факторами риска - биологическими, химическими, физическими и другими неблагоприятными воздействиями окружающей и особенно производственной среды на человека.</a:t>
            </a:r>
            <a:endParaRPr lang="ru-RU" sz="1800" dirty="0">
              <a:solidFill>
                <a:srgbClr val="4E67C8"/>
              </a:solidFill>
              <a:effectLst/>
              <a:latin typeface="Arial" panose="020B0604020202020204" pitchFamily="34" charset="0"/>
              <a:ea typeface="Calibri" panose="020F0502020204030204" pitchFamily="34" charset="0"/>
              <a:cs typeface="Arial" panose="020B0604020202020204" pitchFamily="34" charset="0"/>
            </a:endParaRPr>
          </a:p>
          <a:p>
            <a:pPr marL="45720" indent="0" algn="just">
              <a:buNone/>
            </a:pPr>
            <a:endParaRPr lang="ru-RU" dirty="0"/>
          </a:p>
        </p:txBody>
      </p:sp>
    </p:spTree>
    <p:extLst>
      <p:ext uri="{BB962C8B-B14F-4D97-AF65-F5344CB8AC3E}">
        <p14:creationId xmlns:p14="http://schemas.microsoft.com/office/powerpoint/2010/main" val="146944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23456A2-6298-4945-BF65-E5AA56FAFBE9}"/>
              </a:ext>
            </a:extLst>
          </p:cNvPr>
          <p:cNvSpPr>
            <a:spLocks noGrp="1"/>
          </p:cNvSpPr>
          <p:nvPr>
            <p:ph idx="1"/>
          </p:nvPr>
        </p:nvSpPr>
        <p:spPr>
          <a:xfrm>
            <a:off x="1159564" y="2411944"/>
            <a:ext cx="9872871" cy="2034111"/>
          </a:xfrm>
        </p:spPr>
        <p:txBody>
          <a:bodyPr/>
          <a:lstStyle/>
          <a:p>
            <a:pPr marL="45720" indent="0" algn="just">
              <a:lnSpc>
                <a:spcPct val="150000"/>
              </a:lnSpc>
              <a:buNone/>
            </a:pPr>
            <a:r>
              <a:rPr lang="ru-RU" sz="1800" spc="15" dirty="0">
                <a:effectLst/>
                <a:latin typeface="Arial" panose="020B0604020202020204" pitchFamily="34" charset="0"/>
                <a:ea typeface="Times New Roman" panose="02020603050405020304" pitchFamily="18" charset="0"/>
              </a:rPr>
              <a:t>В настоящий момент существуют несколько доступных для реализации способов оптимизации рациона питания: </a:t>
            </a:r>
          </a:p>
          <a:p>
            <a:pPr algn="just"/>
            <a:r>
              <a:rPr lang="ru-RU" sz="1800" spc="15" dirty="0">
                <a:effectLst/>
                <a:latin typeface="Arial" panose="020B0604020202020204" pitchFamily="34" charset="0"/>
                <a:ea typeface="Times New Roman" panose="02020603050405020304" pitchFamily="18" charset="0"/>
              </a:rPr>
              <a:t>введение необходимых нутриентов в состав пищевых продуктов </a:t>
            </a:r>
          </a:p>
          <a:p>
            <a:pPr algn="just"/>
            <a:r>
              <a:rPr lang="ru-RU" sz="1800" spc="15" dirty="0">
                <a:effectLst/>
                <a:latin typeface="Arial" panose="020B0604020202020204" pitchFamily="34" charset="0"/>
                <a:ea typeface="Times New Roman" panose="02020603050405020304" pitchFamily="18" charset="0"/>
              </a:rPr>
              <a:t>создание специализированных продуктов питания и БАД к пище.</a:t>
            </a:r>
            <a:endParaRPr lang="ru-RU" dirty="0">
              <a:latin typeface="Arial" panose="020B0604020202020204" pitchFamily="34" charset="0"/>
            </a:endParaRPr>
          </a:p>
        </p:txBody>
      </p:sp>
      <p:pic>
        <p:nvPicPr>
          <p:cNvPr id="5" name="Рисунок 4">
            <a:extLst>
              <a:ext uri="{FF2B5EF4-FFF2-40B4-BE49-F238E27FC236}">
                <a16:creationId xmlns:a16="http://schemas.microsoft.com/office/drawing/2014/main" id="{C7CE899B-0D11-4390-A8A1-D7FAE8ABB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686" y="4321231"/>
            <a:ext cx="3259538" cy="2158817"/>
          </a:xfrm>
          <a:prstGeom prst="rect">
            <a:avLst/>
          </a:prstGeom>
        </p:spPr>
      </p:pic>
    </p:spTree>
    <p:extLst>
      <p:ext uri="{BB962C8B-B14F-4D97-AF65-F5344CB8AC3E}">
        <p14:creationId xmlns:p14="http://schemas.microsoft.com/office/powerpoint/2010/main" val="64037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AA78AC0-482C-4900-B569-099F24DF952C}"/>
              </a:ext>
            </a:extLst>
          </p:cNvPr>
          <p:cNvSpPr>
            <a:spLocks noGrp="1"/>
          </p:cNvSpPr>
          <p:nvPr>
            <p:ph idx="1"/>
          </p:nvPr>
        </p:nvSpPr>
        <p:spPr>
          <a:xfrm>
            <a:off x="1159564" y="1714685"/>
            <a:ext cx="9872871" cy="3428630"/>
          </a:xfrm>
        </p:spPr>
        <p:txBody>
          <a:bodyPr>
            <a:normAutofit/>
          </a:bodyPr>
          <a:lstStyle/>
          <a:p>
            <a:pPr marL="45720" indent="0" algn="just">
              <a:lnSpc>
                <a:spcPct val="150000"/>
              </a:lnSpc>
              <a:buNone/>
            </a:pPr>
            <a:r>
              <a:rPr lang="ru-RU" sz="1800" dirty="0">
                <a:effectLst/>
                <a:latin typeface="Arial" panose="020B0604020202020204" pitchFamily="34" charset="0"/>
                <a:ea typeface="Times New Roman" panose="02020603050405020304" pitchFamily="18" charset="0"/>
              </a:rPr>
              <a:t>В питании широко используются биологически активные добавки к пище в виде жиро- и водорастворимых витаминов, минералов, пектина и других компонентов. </a:t>
            </a:r>
            <a:r>
              <a:rPr lang="ru-RU" sz="1800" dirty="0" err="1">
                <a:effectLst/>
                <a:latin typeface="Arial" panose="020B0604020202020204" pitchFamily="34" charset="0"/>
                <a:ea typeface="Times New Roman" panose="02020603050405020304" pitchFamily="18" charset="0"/>
              </a:rPr>
              <a:t>Детоксицирующие</a:t>
            </a:r>
            <a:r>
              <a:rPr lang="ru-RU" sz="1800" dirty="0">
                <a:effectLst/>
                <a:latin typeface="Arial" panose="020B0604020202020204" pitchFamily="34" charset="0"/>
                <a:ea typeface="Times New Roman" panose="02020603050405020304" pitchFamily="18" charset="0"/>
              </a:rPr>
              <a:t> свойства витаминов группы В, аскорбиновой кислоты и некоторых других биологически активных веществ давно известны. В профилактике интоксикаций большую роль играют и минеральные вещества, особенно кальций, железо, магний, фосфор и др. Витамины, минеральные и другие биологически активные вещества вводятся во все рационы питания, так как они играют большую роль в коррекции ферментных поломок организма, возникающих под действием яда</a:t>
            </a:r>
            <a:r>
              <a:rPr lang="ru-RU" sz="1800" dirty="0">
                <a:effectLst/>
                <a:ea typeface="Times New Roman" panose="02020603050405020304" pitchFamily="18" charset="0"/>
              </a:rPr>
              <a:t>.</a:t>
            </a:r>
            <a:endParaRPr lang="ru-RU" dirty="0"/>
          </a:p>
        </p:txBody>
      </p:sp>
      <p:pic>
        <p:nvPicPr>
          <p:cNvPr id="5" name="Рисунок 4">
            <a:extLst>
              <a:ext uri="{FF2B5EF4-FFF2-40B4-BE49-F238E27FC236}">
                <a16:creationId xmlns:a16="http://schemas.microsoft.com/office/drawing/2014/main" id="{318F6AB1-5640-45A3-9022-599790ED2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316" y="4697744"/>
            <a:ext cx="2787396" cy="1859193"/>
          </a:xfrm>
          <a:prstGeom prst="rect">
            <a:avLst/>
          </a:prstGeom>
        </p:spPr>
      </p:pic>
    </p:spTree>
    <p:extLst>
      <p:ext uri="{BB962C8B-B14F-4D97-AF65-F5344CB8AC3E}">
        <p14:creationId xmlns:p14="http://schemas.microsoft.com/office/powerpoint/2010/main" val="69898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53074F-B980-464B-BD96-6B6BD257E09A}"/>
              </a:ext>
            </a:extLst>
          </p:cNvPr>
          <p:cNvSpPr>
            <a:spLocks noGrp="1"/>
          </p:cNvSpPr>
          <p:nvPr>
            <p:ph idx="1"/>
          </p:nvPr>
        </p:nvSpPr>
        <p:spPr>
          <a:xfrm>
            <a:off x="1159564" y="1420220"/>
            <a:ext cx="9872871" cy="3400355"/>
          </a:xfrm>
        </p:spPr>
        <p:txBody>
          <a:bodyPr/>
          <a:lstStyle/>
          <a:p>
            <a:pPr marL="45720" indent="0" algn="just">
              <a:buNone/>
            </a:pPr>
            <a:r>
              <a:rPr lang="ru-RU" sz="1800" spc="15" dirty="0">
                <a:solidFill>
                  <a:srgbClr val="4E67C8"/>
                </a:solidFill>
                <a:effectLst/>
                <a:latin typeface="Arial" panose="020B0604020202020204" pitchFamily="34" charset="0"/>
                <a:ea typeface="Times New Roman" panose="02020603050405020304" pitchFamily="18" charset="0"/>
                <a:cs typeface="Arial" panose="020B0604020202020204" pitchFamily="34" charset="0"/>
              </a:rPr>
              <a:t>Обогащение продуктов витаминами и микроэлементами представляет собой быстрый и достаточно эффективный способ устранения дефицита микронутриентов. При обогащении продуктов питания используются те микронутриенты, дефицит которых реально существует, достаточно широко распространен и опасен для здоровья. При обогащении потребительские свойства продуктов не должны ухудшаться. Так, в продукты, обогащенные солями железа или другими микроэлементами, нецелесообразно вводить пищевые волокна, которые способны прочно связывать эти микронутриенты, нарушая их всасывание в ЖКТ. Также при обогащении учитывается возможность химического взаимодействия обогащающих веществ между собой и с компонентами обогащаемого продукта, и способы его дальнейшего использования. Например, муку и хлеб целесообразно обогащать витаминами группы В, которые сравнительно легко переносят повышение температуры, а соки - витамином Д.</a:t>
            </a:r>
            <a:r>
              <a:rPr lang="ru-RU" sz="1800" dirty="0">
                <a:solidFill>
                  <a:srgbClr val="4E67C8"/>
                </a:solidFill>
                <a:effectLst/>
                <a:latin typeface="Arial" panose="020B0604020202020204" pitchFamily="34" charset="0"/>
                <a:ea typeface="Calibri" panose="020F0502020204030204" pitchFamily="34" charset="0"/>
                <a:cs typeface="Arial" panose="020B0604020202020204" pitchFamily="34" charset="0"/>
              </a:rPr>
              <a:t> </a:t>
            </a:r>
          </a:p>
          <a:p>
            <a:pPr algn="just"/>
            <a:endParaRPr lang="ru-RU" dirty="0"/>
          </a:p>
        </p:txBody>
      </p:sp>
      <p:pic>
        <p:nvPicPr>
          <p:cNvPr id="5" name="Рисунок 4">
            <a:extLst>
              <a:ext uri="{FF2B5EF4-FFF2-40B4-BE49-F238E27FC236}">
                <a16:creationId xmlns:a16="http://schemas.microsoft.com/office/drawing/2014/main" id="{D639E73F-EE06-4F76-B59A-F30550525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016" y="4498545"/>
            <a:ext cx="2936496" cy="1958643"/>
          </a:xfrm>
          <a:prstGeom prst="rect">
            <a:avLst/>
          </a:prstGeom>
        </p:spPr>
      </p:pic>
    </p:spTree>
    <p:extLst>
      <p:ext uri="{BB962C8B-B14F-4D97-AF65-F5344CB8AC3E}">
        <p14:creationId xmlns:p14="http://schemas.microsoft.com/office/powerpoint/2010/main" val="338260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3F278D0-E729-4B38-8050-422D8D3EF673}"/>
              </a:ext>
            </a:extLst>
          </p:cNvPr>
          <p:cNvSpPr>
            <a:spLocks noGrp="1"/>
          </p:cNvSpPr>
          <p:nvPr>
            <p:ph idx="1"/>
          </p:nvPr>
        </p:nvSpPr>
        <p:spPr>
          <a:xfrm>
            <a:off x="1061910" y="1631272"/>
            <a:ext cx="9872871" cy="4038600"/>
          </a:xfrm>
        </p:spPr>
        <p:txBody>
          <a:bodyPr/>
          <a:lstStyle/>
          <a:p>
            <a:pPr marL="45720" indent="0" algn="just">
              <a:buNone/>
            </a:pPr>
            <a:r>
              <a:rPr lang="ru-RU" sz="1800" spc="15" dirty="0">
                <a:effectLst/>
                <a:latin typeface="Arial" panose="020B0604020202020204" pitchFamily="34" charset="0"/>
                <a:ea typeface="Times New Roman" panose="02020603050405020304" pitchFamily="18" charset="0"/>
              </a:rPr>
              <a:t>В Российской Федерации хлеб и хлебобулочные изделия обогащают витаминами В1, В2, В6, ниацином, фолиевой кислотой, b-каротином, железом, кальцием, пищевыми волокнами; муку – витаминами группы В; молоко и кисломолочные продукты - витаминами С, А, Д, Е, В1, В2, В6, В12, В3, ниацином, фолиевой кислотой, пробиотиками, </a:t>
            </a:r>
            <a:r>
              <a:rPr lang="ru-RU" sz="1800" spc="15" dirty="0" err="1">
                <a:effectLst/>
                <a:latin typeface="Arial" panose="020B0604020202020204" pitchFamily="34" charset="0"/>
                <a:ea typeface="Times New Roman" panose="02020603050405020304" pitchFamily="18" charset="0"/>
              </a:rPr>
              <a:t>пребиотиками</a:t>
            </a:r>
            <a:r>
              <a:rPr lang="ru-RU" sz="1800" spc="15" dirty="0">
                <a:effectLst/>
                <a:latin typeface="Arial" panose="020B0604020202020204" pitchFamily="34" charset="0"/>
                <a:ea typeface="Times New Roman" panose="02020603050405020304" pitchFamily="18" charset="0"/>
              </a:rPr>
              <a:t>; яйца куриные – йодом, селеном, витаминами группы В, витаминами А, С, РР, фолиевой кислотой; соль – йодом и фтором; приправы – йодом и другими микроэлементами, полиненасыщенными жирными кислотами, витаминами и </a:t>
            </a:r>
            <a:r>
              <a:rPr lang="ru-RU" sz="1800" spc="15" dirty="0" err="1">
                <a:effectLst/>
                <a:latin typeface="Arial" panose="020B0604020202020204" pitchFamily="34" charset="0"/>
                <a:ea typeface="Times New Roman" panose="02020603050405020304" pitchFamily="18" charset="0"/>
              </a:rPr>
              <a:t>фитокомплексами</a:t>
            </a:r>
            <a:r>
              <a:rPr lang="ru-RU" sz="1800" spc="15" dirty="0">
                <a:effectLst/>
                <a:latin typeface="Arial" panose="020B0604020202020204" pitchFamily="34" charset="0"/>
                <a:ea typeface="Times New Roman" panose="02020603050405020304" pitchFamily="18" charset="0"/>
              </a:rPr>
              <a:t>; растительное масло, сливочное масло и маргарин - витаминами А, Д, Е, К и каротинами; воду питьевую – йодом и фтором; напитки безалкогольные, соки, сухие концентраты для приготовления напитков - витаминами С, В1, В2, В6, В12, В3, ниацином, фолиевой кислотой, биотином; сухие завтраки, хрустящие кукурузные хлопья, каши моментального приготовления - витамины С, А, Д, Е, В1, В2, В6, В12, В3, кальцием, железом, пищевыми волокнами; кондитерские изделия для детей - витаминами С, В1, В2, В6, В3, фолиевой кислотой, кальцием и железом</a:t>
            </a:r>
            <a:endParaRPr lang="ru-RU" dirty="0">
              <a:latin typeface="Arial" panose="020B0604020202020204" pitchFamily="34" charset="0"/>
            </a:endParaRPr>
          </a:p>
        </p:txBody>
      </p:sp>
      <p:pic>
        <p:nvPicPr>
          <p:cNvPr id="5" name="Рисунок 4">
            <a:extLst>
              <a:ext uri="{FF2B5EF4-FFF2-40B4-BE49-F238E27FC236}">
                <a16:creationId xmlns:a16="http://schemas.microsoft.com/office/drawing/2014/main" id="{1968289C-29F4-48EF-B937-9B575D11B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112" y="4982358"/>
            <a:ext cx="2638043" cy="1581509"/>
          </a:xfrm>
          <a:prstGeom prst="rect">
            <a:avLst/>
          </a:prstGeom>
        </p:spPr>
      </p:pic>
    </p:spTree>
    <p:extLst>
      <p:ext uri="{BB962C8B-B14F-4D97-AF65-F5344CB8AC3E}">
        <p14:creationId xmlns:p14="http://schemas.microsoft.com/office/powerpoint/2010/main" val="278718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07B8EB4-DDD1-40FF-BD25-68EBB33B7E08}"/>
              </a:ext>
            </a:extLst>
          </p:cNvPr>
          <p:cNvSpPr>
            <a:spLocks noGrp="1"/>
          </p:cNvSpPr>
          <p:nvPr>
            <p:ph idx="1"/>
          </p:nvPr>
        </p:nvSpPr>
        <p:spPr>
          <a:xfrm>
            <a:off x="1159564" y="736848"/>
            <a:ext cx="9872871" cy="4465468"/>
          </a:xfrm>
        </p:spPr>
        <p:txBody>
          <a:bodyPr>
            <a:normAutofit lnSpcReduction="10000"/>
          </a:bodyPr>
          <a:lstStyle/>
          <a:p>
            <a:pPr marL="45720" indent="0" algn="just">
              <a:lnSpc>
                <a:spcPct val="170000"/>
              </a:lnSpc>
              <a:buNone/>
            </a:pPr>
            <a:r>
              <a:rPr lang="ru-RU" sz="1800" spc="15" dirty="0">
                <a:effectLst/>
                <a:latin typeface="Arial" panose="020B0604020202020204" pitchFamily="34" charset="0"/>
                <a:ea typeface="Times New Roman" panose="02020603050405020304" pitchFamily="18" charset="0"/>
              </a:rPr>
              <a:t>В настоящее время идет разработка пищевой продукции функционального назначения на основе качественной питьевой воды с биологически активными веществами, которые способствуют нейтрализации вредного воздействия и ускорению элиминации токсических метаболитов, повышению защитных функций организма.</a:t>
            </a:r>
          </a:p>
          <a:p>
            <a:pPr marL="45720" indent="0" algn="just">
              <a:lnSpc>
                <a:spcPct val="160000"/>
              </a:lnSpc>
              <a:buNone/>
            </a:pPr>
            <a:r>
              <a:rPr lang="ru-RU" sz="1800" dirty="0">
                <a:effectLst/>
                <a:latin typeface="Arial" panose="020B0604020202020204" pitchFamily="34" charset="0"/>
                <a:ea typeface="Calibri" panose="020F0502020204030204" pitchFamily="34" charset="0"/>
              </a:rPr>
              <a:t>Эффективной формой витаминизации рациона является включение в его состав сухих быстрорастворимых (</a:t>
            </a:r>
            <a:r>
              <a:rPr lang="ru-RU" sz="1800" dirty="0" err="1">
                <a:effectLst/>
                <a:latin typeface="Arial" panose="020B0604020202020204" pitchFamily="34" charset="0"/>
                <a:ea typeface="Calibri" panose="020F0502020204030204" pitchFamily="34" charset="0"/>
              </a:rPr>
              <a:t>инстантных</a:t>
            </a:r>
            <a:r>
              <a:rPr lang="ru-RU" sz="1800" dirty="0">
                <a:effectLst/>
                <a:latin typeface="Arial" panose="020B0604020202020204" pitchFamily="34" charset="0"/>
                <a:ea typeface="Calibri" panose="020F0502020204030204" pitchFamily="34" charset="0"/>
              </a:rPr>
              <a:t>) напитков, которые обеспечивают максимальную сохранность витаминов и удобны в использовании. Специализированные лечебно-профилактические напитки при вредных условиях труда - наиболее удобная форма для включения необходимых биологически активных веществ в рационы рабочих и служащих.</a:t>
            </a:r>
            <a:endParaRPr lang="ru-RU" dirty="0">
              <a:latin typeface="Arial" panose="020B0604020202020204" pitchFamily="34" charset="0"/>
            </a:endParaRPr>
          </a:p>
        </p:txBody>
      </p:sp>
      <p:pic>
        <p:nvPicPr>
          <p:cNvPr id="7" name="Рисунок 6">
            <a:extLst>
              <a:ext uri="{FF2B5EF4-FFF2-40B4-BE49-F238E27FC236}">
                <a16:creationId xmlns:a16="http://schemas.microsoft.com/office/drawing/2014/main" id="{F229B937-8BA3-4A53-B135-97C7D2D9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664" y="4830932"/>
            <a:ext cx="1784647" cy="1670998"/>
          </a:xfrm>
          <a:prstGeom prst="rect">
            <a:avLst/>
          </a:prstGeom>
        </p:spPr>
      </p:pic>
    </p:spTree>
    <p:extLst>
      <p:ext uri="{BB962C8B-B14F-4D97-AF65-F5344CB8AC3E}">
        <p14:creationId xmlns:p14="http://schemas.microsoft.com/office/powerpoint/2010/main" val="316097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A1E063-49D0-4716-A446-2C1125F480C7}"/>
              </a:ext>
            </a:extLst>
          </p:cNvPr>
          <p:cNvSpPr>
            <a:spLocks noGrp="1"/>
          </p:cNvSpPr>
          <p:nvPr>
            <p:ph idx="1"/>
          </p:nvPr>
        </p:nvSpPr>
        <p:spPr>
          <a:xfrm>
            <a:off x="1159564" y="1914144"/>
            <a:ext cx="9872871" cy="2868168"/>
          </a:xfrm>
        </p:spPr>
        <p:txBody>
          <a:bodyPr>
            <a:normAutofit lnSpcReduction="10000"/>
          </a:bodyPr>
          <a:lstStyle/>
          <a:p>
            <a:pPr marL="45720" indent="0" algn="just">
              <a:buNone/>
            </a:pPr>
            <a:r>
              <a:rPr lang="ru-RU" sz="1800" dirty="0">
                <a:effectLst/>
                <a:latin typeface="Arial" panose="020B0604020202020204" pitchFamily="34" charset="0"/>
                <a:ea typeface="PMingLiU-ExtB" panose="02020500000000000000" pitchFamily="18" charset="-120"/>
              </a:rPr>
              <a:t>Использование обогащенных продуктов и может позволить скорректировать питание при алиментарных дефицитах в условиях экологически неблагоприятной ситуации, не повышая потребную для человека калорийность пищи. Использование таких продуктов в питании способствует повышению общей сопротивляемости организма, улучшению самочувствия, работоспособности, снижает общую и профессиональную заболеваемость людей.</a:t>
            </a:r>
          </a:p>
          <a:p>
            <a:pPr marL="45720" indent="0" algn="just">
              <a:buNone/>
            </a:pPr>
            <a:r>
              <a:rPr lang="ru-RU" sz="1800" dirty="0">
                <a:solidFill>
                  <a:srgbClr val="4E67C8"/>
                </a:solidFill>
                <a:effectLst/>
                <a:latin typeface="Arial" panose="020B0604020202020204" pitchFamily="34" charset="0"/>
                <a:ea typeface="PMingLiU-ExtB" panose="02020500000000000000" pitchFamily="18" charset="-120"/>
                <a:cs typeface="Arial" panose="020B0604020202020204" pitchFamily="34" charset="0"/>
              </a:rPr>
              <a:t>Принципиальная возможность использования питания для профилактики и лечения некоторых интоксикаций известна давно. Значительное содержание в некоторых фруктах и овощах пектина может способствовать связыванию ряда тяжелых металлов. Белки, богатые метионином и другими серосодержащими аминокислотами, могут защищать организм от токсического действия ядохимикатов.</a:t>
            </a:r>
            <a:endParaRPr lang="ru-RU" sz="1800" dirty="0">
              <a:solidFill>
                <a:srgbClr val="4E67C8"/>
              </a:solidFill>
              <a:effectLst/>
              <a:latin typeface="Arial" panose="020B0604020202020204" pitchFamily="34" charset="0"/>
              <a:ea typeface="Calibri" panose="020F0502020204030204" pitchFamily="34" charset="0"/>
              <a:cs typeface="Arial" panose="020B0604020202020204" pitchFamily="34" charset="0"/>
            </a:endParaRPr>
          </a:p>
          <a:p>
            <a:pPr marL="45720" indent="0" algn="just">
              <a:buNone/>
            </a:pPr>
            <a:endParaRPr lang="ru-RU" dirty="0"/>
          </a:p>
        </p:txBody>
      </p:sp>
      <p:pic>
        <p:nvPicPr>
          <p:cNvPr id="5" name="Рисунок 4">
            <a:extLst>
              <a:ext uri="{FF2B5EF4-FFF2-40B4-BE49-F238E27FC236}">
                <a16:creationId xmlns:a16="http://schemas.microsoft.com/office/drawing/2014/main" id="{33B5D3EE-2A65-4DFE-B398-1EAAE1ACC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722" y="4660777"/>
            <a:ext cx="2891326" cy="1807079"/>
          </a:xfrm>
          <a:prstGeom prst="rect">
            <a:avLst/>
          </a:prstGeom>
        </p:spPr>
      </p:pic>
    </p:spTree>
    <p:extLst>
      <p:ext uri="{BB962C8B-B14F-4D97-AF65-F5344CB8AC3E}">
        <p14:creationId xmlns:p14="http://schemas.microsoft.com/office/powerpoint/2010/main" val="2745761857"/>
      </p:ext>
    </p:extLst>
  </p:cSld>
  <p:clrMapOvr>
    <a:masterClrMapping/>
  </p:clrMapOvr>
</p:sld>
</file>

<file path=ppt/theme/theme1.xml><?xml version="1.0" encoding="utf-8"?>
<a:theme xmlns:a="http://schemas.openxmlformats.org/drawingml/2006/main" name="Базис">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220</TotalTime>
  <Words>2062</Words>
  <Application>Microsoft Office PowerPoint</Application>
  <PresentationFormat>Широкоэкранный</PresentationFormat>
  <Paragraphs>56</Paragraphs>
  <Slides>20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Arial</vt:lpstr>
      <vt:lpstr>Corbel</vt:lpstr>
      <vt:lpstr>Базис</vt:lpstr>
      <vt:lpstr>Еда как лекарство для работающих в тяжелых и вредных условиях труда.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Лечебно-профилактические напитки, полностью или частично, должны обладать следующими свойствами: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Еда как лекарство для работающих в тяжелых и вредных условиях труда.</dc:title>
  <dc:creator>Ведилина Марина Тимофеевна</dc:creator>
  <cp:lastModifiedBy>Ведилина Марина Тимофеевна</cp:lastModifiedBy>
  <cp:revision>25</cp:revision>
  <dcterms:created xsi:type="dcterms:W3CDTF">2021-10-27T12:35:35Z</dcterms:created>
  <dcterms:modified xsi:type="dcterms:W3CDTF">2021-12-01T10:59:55Z</dcterms:modified>
</cp:coreProperties>
</file>