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8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0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1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0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0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AA1FE9-A2AD-41D7-B62A-D6E0C5C59B6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89D20E4-BF07-40AA-A20C-FDB1031F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AB563-D254-489A-A3B8-D1FF6A4B2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Разработка недельных меню-раскладок рациона лечебно-профилактического питания для работающих во вредных условиях труда.</a:t>
            </a:r>
            <a:endParaRPr lang="ru-RU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9B502-94CE-4464-BBF8-3E0804F0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3" y="312518"/>
            <a:ext cx="1679315" cy="11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DF9102-2D2C-4449-BD4B-7361C8A5FC42}"/>
              </a:ext>
            </a:extLst>
          </p:cNvPr>
          <p:cNvSpPr txBox="1"/>
          <p:nvPr/>
        </p:nvSpPr>
        <p:spPr>
          <a:xfrm>
            <a:off x="10477390" y="417250"/>
            <a:ext cx="132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F640B-9492-4D26-81CD-527F344AB54E}"/>
              </a:ext>
            </a:extLst>
          </p:cNvPr>
          <p:cNvSpPr txBox="1"/>
          <p:nvPr/>
        </p:nvSpPr>
        <p:spPr>
          <a:xfrm>
            <a:off x="2064637" y="2686806"/>
            <a:ext cx="119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B53AB-60A7-4DFB-836A-CE000279AE5F}"/>
              </a:ext>
            </a:extLst>
          </p:cNvPr>
          <p:cNvSpPr txBox="1"/>
          <p:nvPr/>
        </p:nvSpPr>
        <p:spPr>
          <a:xfrm>
            <a:off x="5676209" y="6173511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26073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42FF72-7EE6-4DF2-B5DF-22257186B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133115"/>
              </p:ext>
            </p:extLst>
          </p:nvPr>
        </p:nvGraphicFramePr>
        <p:xfrm>
          <a:off x="1100418" y="712693"/>
          <a:ext cx="9991163" cy="5432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735">
                  <a:extLst>
                    <a:ext uri="{9D8B030D-6E8A-4147-A177-3AD203B41FA5}">
                      <a16:colId xmlns:a16="http://schemas.microsoft.com/office/drawing/2014/main" val="4181676417"/>
                    </a:ext>
                  </a:extLst>
                </a:gridCol>
                <a:gridCol w="1188927">
                  <a:extLst>
                    <a:ext uri="{9D8B030D-6E8A-4147-A177-3AD203B41FA5}">
                      <a16:colId xmlns:a16="http://schemas.microsoft.com/office/drawing/2014/main" val="4237585230"/>
                    </a:ext>
                  </a:extLst>
                </a:gridCol>
                <a:gridCol w="594464">
                  <a:extLst>
                    <a:ext uri="{9D8B030D-6E8A-4147-A177-3AD203B41FA5}">
                      <a16:colId xmlns:a16="http://schemas.microsoft.com/office/drawing/2014/main" val="207576901"/>
                    </a:ext>
                  </a:extLst>
                </a:gridCol>
                <a:gridCol w="1034576">
                  <a:extLst>
                    <a:ext uri="{9D8B030D-6E8A-4147-A177-3AD203B41FA5}">
                      <a16:colId xmlns:a16="http://schemas.microsoft.com/office/drawing/2014/main" val="838734833"/>
                    </a:ext>
                  </a:extLst>
                </a:gridCol>
                <a:gridCol w="1330765">
                  <a:extLst>
                    <a:ext uri="{9D8B030D-6E8A-4147-A177-3AD203B41FA5}">
                      <a16:colId xmlns:a16="http://schemas.microsoft.com/office/drawing/2014/main" val="2706488935"/>
                    </a:ext>
                  </a:extLst>
                </a:gridCol>
                <a:gridCol w="582991">
                  <a:extLst>
                    <a:ext uri="{9D8B030D-6E8A-4147-A177-3AD203B41FA5}">
                      <a16:colId xmlns:a16="http://schemas.microsoft.com/office/drawing/2014/main" val="2764401329"/>
                    </a:ext>
                  </a:extLst>
                </a:gridCol>
                <a:gridCol w="1339108">
                  <a:extLst>
                    <a:ext uri="{9D8B030D-6E8A-4147-A177-3AD203B41FA5}">
                      <a16:colId xmlns:a16="http://schemas.microsoft.com/office/drawing/2014/main" val="2264034408"/>
                    </a:ext>
                  </a:extLst>
                </a:gridCol>
                <a:gridCol w="1295305">
                  <a:extLst>
                    <a:ext uri="{9D8B030D-6E8A-4147-A177-3AD203B41FA5}">
                      <a16:colId xmlns:a16="http://schemas.microsoft.com/office/drawing/2014/main" val="1809338308"/>
                    </a:ext>
                  </a:extLst>
                </a:gridCol>
                <a:gridCol w="590292">
                  <a:extLst>
                    <a:ext uri="{9D8B030D-6E8A-4147-A177-3AD203B41FA5}">
                      <a16:colId xmlns:a16="http://schemas.microsoft.com/office/drawing/2014/main" val="4117836346"/>
                    </a:ext>
                  </a:extLst>
                </a:gridCol>
              </a:tblGrid>
              <a:tr h="905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Творог 9% жирности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422464"/>
                  </a:ext>
                </a:extLst>
              </a:tr>
              <a:tr h="437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Сыр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326411"/>
                  </a:ext>
                </a:extLst>
              </a:tr>
              <a:tr h="905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Масло сливочное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651837"/>
                  </a:ext>
                </a:extLst>
              </a:tr>
              <a:tr h="1373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Сметана жирностью 10%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942687"/>
                  </a:ext>
                </a:extLst>
              </a:tr>
              <a:tr h="905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Масло растительное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954069"/>
                  </a:ext>
                </a:extLst>
              </a:tr>
              <a:tr h="905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Картофель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170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336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25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DAFD5C-FED7-4625-B951-293353C65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174354"/>
              </p:ext>
            </p:extLst>
          </p:nvPr>
        </p:nvGraphicFramePr>
        <p:xfrm>
          <a:off x="1113864" y="793376"/>
          <a:ext cx="9964271" cy="527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257">
                  <a:extLst>
                    <a:ext uri="{9D8B030D-6E8A-4147-A177-3AD203B41FA5}">
                      <a16:colId xmlns:a16="http://schemas.microsoft.com/office/drawing/2014/main" val="3250565567"/>
                    </a:ext>
                  </a:extLst>
                </a:gridCol>
                <a:gridCol w="1185727">
                  <a:extLst>
                    <a:ext uri="{9D8B030D-6E8A-4147-A177-3AD203B41FA5}">
                      <a16:colId xmlns:a16="http://schemas.microsoft.com/office/drawing/2014/main" val="520777796"/>
                    </a:ext>
                  </a:extLst>
                </a:gridCol>
                <a:gridCol w="592864">
                  <a:extLst>
                    <a:ext uri="{9D8B030D-6E8A-4147-A177-3AD203B41FA5}">
                      <a16:colId xmlns:a16="http://schemas.microsoft.com/office/drawing/2014/main" val="2566235686"/>
                    </a:ext>
                  </a:extLst>
                </a:gridCol>
                <a:gridCol w="1031791">
                  <a:extLst>
                    <a:ext uri="{9D8B030D-6E8A-4147-A177-3AD203B41FA5}">
                      <a16:colId xmlns:a16="http://schemas.microsoft.com/office/drawing/2014/main" val="4136759251"/>
                    </a:ext>
                  </a:extLst>
                </a:gridCol>
                <a:gridCol w="1327183">
                  <a:extLst>
                    <a:ext uri="{9D8B030D-6E8A-4147-A177-3AD203B41FA5}">
                      <a16:colId xmlns:a16="http://schemas.microsoft.com/office/drawing/2014/main" val="3628338466"/>
                    </a:ext>
                  </a:extLst>
                </a:gridCol>
                <a:gridCol w="581423">
                  <a:extLst>
                    <a:ext uri="{9D8B030D-6E8A-4147-A177-3AD203B41FA5}">
                      <a16:colId xmlns:a16="http://schemas.microsoft.com/office/drawing/2014/main" val="2706931262"/>
                    </a:ext>
                  </a:extLst>
                </a:gridCol>
                <a:gridCol w="1335504">
                  <a:extLst>
                    <a:ext uri="{9D8B030D-6E8A-4147-A177-3AD203B41FA5}">
                      <a16:colId xmlns:a16="http://schemas.microsoft.com/office/drawing/2014/main" val="502844442"/>
                    </a:ext>
                  </a:extLst>
                </a:gridCol>
                <a:gridCol w="1291819">
                  <a:extLst>
                    <a:ext uri="{9D8B030D-6E8A-4147-A177-3AD203B41FA5}">
                      <a16:colId xmlns:a16="http://schemas.microsoft.com/office/drawing/2014/main" val="4248465329"/>
                    </a:ext>
                  </a:extLst>
                </a:gridCol>
                <a:gridCol w="588703">
                  <a:extLst>
                    <a:ext uri="{9D8B030D-6E8A-4147-A177-3AD203B41FA5}">
                      <a16:colId xmlns:a16="http://schemas.microsoft.com/office/drawing/2014/main" val="655879261"/>
                    </a:ext>
                  </a:extLst>
                </a:gridCol>
              </a:tblGrid>
              <a:tr h="67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Овощи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640123"/>
                  </a:ext>
                </a:extLst>
              </a:tr>
              <a:tr h="67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Капуста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13457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Морковь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307969"/>
                  </a:ext>
                </a:extLst>
              </a:tr>
              <a:tr h="67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Зеленый горошек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983002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Свекла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243726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Зелень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529653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Лук репчатый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793739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Редис, редька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682248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Огурцы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136911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Томат-пюре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518163"/>
                  </a:ext>
                </a:extLst>
              </a:tr>
              <a:tr h="67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Фрукты свежие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 (яблоки)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11777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Ягоды свежие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141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0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8CD490-4246-414F-92D5-4FDE6A180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73574"/>
              </p:ext>
            </p:extLst>
          </p:nvPr>
        </p:nvGraphicFramePr>
        <p:xfrm>
          <a:off x="1100418" y="739589"/>
          <a:ext cx="9991164" cy="5378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735">
                  <a:extLst>
                    <a:ext uri="{9D8B030D-6E8A-4147-A177-3AD203B41FA5}">
                      <a16:colId xmlns:a16="http://schemas.microsoft.com/office/drawing/2014/main" val="1196822919"/>
                    </a:ext>
                  </a:extLst>
                </a:gridCol>
                <a:gridCol w="1188927">
                  <a:extLst>
                    <a:ext uri="{9D8B030D-6E8A-4147-A177-3AD203B41FA5}">
                      <a16:colId xmlns:a16="http://schemas.microsoft.com/office/drawing/2014/main" val="2355127553"/>
                    </a:ext>
                  </a:extLst>
                </a:gridCol>
                <a:gridCol w="594464">
                  <a:extLst>
                    <a:ext uri="{9D8B030D-6E8A-4147-A177-3AD203B41FA5}">
                      <a16:colId xmlns:a16="http://schemas.microsoft.com/office/drawing/2014/main" val="1579219052"/>
                    </a:ext>
                  </a:extLst>
                </a:gridCol>
                <a:gridCol w="1034576">
                  <a:extLst>
                    <a:ext uri="{9D8B030D-6E8A-4147-A177-3AD203B41FA5}">
                      <a16:colId xmlns:a16="http://schemas.microsoft.com/office/drawing/2014/main" val="2171274395"/>
                    </a:ext>
                  </a:extLst>
                </a:gridCol>
                <a:gridCol w="1330764">
                  <a:extLst>
                    <a:ext uri="{9D8B030D-6E8A-4147-A177-3AD203B41FA5}">
                      <a16:colId xmlns:a16="http://schemas.microsoft.com/office/drawing/2014/main" val="3701643027"/>
                    </a:ext>
                  </a:extLst>
                </a:gridCol>
                <a:gridCol w="582992">
                  <a:extLst>
                    <a:ext uri="{9D8B030D-6E8A-4147-A177-3AD203B41FA5}">
                      <a16:colId xmlns:a16="http://schemas.microsoft.com/office/drawing/2014/main" val="2759064528"/>
                    </a:ext>
                  </a:extLst>
                </a:gridCol>
                <a:gridCol w="1339108">
                  <a:extLst>
                    <a:ext uri="{9D8B030D-6E8A-4147-A177-3AD203B41FA5}">
                      <a16:colId xmlns:a16="http://schemas.microsoft.com/office/drawing/2014/main" val="3215403433"/>
                    </a:ext>
                  </a:extLst>
                </a:gridCol>
                <a:gridCol w="1295306">
                  <a:extLst>
                    <a:ext uri="{9D8B030D-6E8A-4147-A177-3AD203B41FA5}">
                      <a16:colId xmlns:a16="http://schemas.microsoft.com/office/drawing/2014/main" val="2750079684"/>
                    </a:ext>
                  </a:extLst>
                </a:gridCol>
                <a:gridCol w="590292">
                  <a:extLst>
                    <a:ext uri="{9D8B030D-6E8A-4147-A177-3AD203B41FA5}">
                      <a16:colId xmlns:a16="http://schemas.microsoft.com/office/drawing/2014/main" val="2266389048"/>
                    </a:ext>
                  </a:extLst>
                </a:gridCol>
              </a:tblGrid>
              <a:tr h="1165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Сухофрукты (чернослив, курага, изюм)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95959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Лимон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964402"/>
                  </a:ext>
                </a:extLst>
              </a:tr>
              <a:tr h="195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Минеральная вода с минерализацией не более 2-3 г/л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021932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Сухари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895513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Соль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291402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Чай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611147"/>
                  </a:ext>
                </a:extLst>
              </a:tr>
              <a:tr h="768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Соки фруктовые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839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6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5A63BA-75D5-4DBC-8B31-6BA134494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62417"/>
            <a:ext cx="9872871" cy="3133165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Специалистами ФНЦГ им. Эрисмана разработаны недельные меню-раскладки, которые могут быть использованы при построении рационов ЛПП на предприятиях металлургического и резинотехнического производств.</a:t>
            </a:r>
            <a:endParaRPr lang="ru-RU" sz="18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Следует отметить, что любая картотека блюд не носит универсального характера, она может разрабатываться в различных вариантах с учетом конкретных условий труда, климатогеографического фактора, региональных и национальных особенностей питания, развития сельскохозяйственного производства на местах, способов технологической обработки продуктов и др.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2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3AFAA-1A8D-4F86-B88D-0C2F50F3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Разработка недельных меню-раскладок рациона ЛПП для работающих в условиях металлургического 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8E79A-08D2-42A0-B343-93979D15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355002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разработки 5-дневных меню раскладок для работающих ООО "Кольская ГМК" за основу взят рацион ЛПП №3, предназначенный для профилактики свинцовых интоксикаций (отравлений) у лиц, подвергающихся воздействию неорганических соединений свинца.</a:t>
            </a:r>
            <a:endParaRPr lang="ru-RU" sz="18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Данный рацион ЛПП рекомендуется рабочим и инженерно-техническим работникам, занятым на производстве азотнокислого свинца, </a:t>
            </a:r>
            <a:r>
              <a:rPr lang="ru-RU" sz="1800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железистосинеродистого</a:t>
            </a: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свинца, свинцового глета и сурика, свинцовых кронов, свинцовых белил, силиката и </a:t>
            </a:r>
            <a:r>
              <a:rPr lang="ru-RU" sz="1800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стеарата</a:t>
            </a: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свинца, производстве свинца и олова, при плавке и переработке медных руд, концентратов и других материалов, содержащих свинец, свинцовых (кислотных) аккумуляторов, а также электроугольных изделий с материалами, содержащими свинец, и других производств.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328B46-47A5-4E62-8DEE-0C902162D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47" y="5225188"/>
            <a:ext cx="1976415" cy="12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8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75D7E2-FEEE-4BA1-B36F-BEE9F649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46681"/>
            <a:ext cx="9872871" cy="336463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В соответствии с приказом Минздравсоцразвития России №46н рацион ЛПП №3 включает: хлеб пшеничный - 100 г/день, хлеб ржаной - 100 г, муку пшеничную и макаронные изделия - 15 г, крупу - 35 г, картофель - 100 г, овощи - 160 г, томат-пюре - 5 г, фрукты - 100 г, сахар - 35 г, масло растительное - 5 г, масло сливочное - 15 г, молоко, молоко питьевое жирностью не менее 2,5% (кефир жирностью до 3,5%) - 200 г, творог 9% жирности - 80 г, сметана жирностью 10% - 7 г, яйцо - 1/3 шт., мясо - 100 г, рыба -25 г, печень - 20 г, соль - 5 г, чай - 0,5 г, специи по необходимости.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7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125A2F-C97E-4D97-8F23-0A93FC82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23937"/>
            <a:ext cx="9872871" cy="3210126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Профилактическая направленность рациона обеспечивается значительным количеством овощей и фруктов - источников пектина, необходимого для связывания свинца в желудочно-кишечном тракте, его быстрого выведения из организма и понижения концентрации в крови. С учетом этого необходима обязательная ежедневная выдача блюд из овощей, особенно не подвергнутых термической обработке (салаты и пр.). В состав рациона должно входить молоко и молочные продукты, важнейшие поставщики кальция, способствующего связыванию свинца и быстрому выведению его из организма.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C68EA5C-A58C-4063-9A0E-F8AC80294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043" y="4838221"/>
            <a:ext cx="2466033" cy="16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9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323981-D901-419E-AC84-224C8396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14500"/>
            <a:ext cx="9872871" cy="3429000"/>
          </a:xfrm>
        </p:spPr>
        <p:txBody>
          <a:bodyPr>
            <a:normAutofit/>
          </a:bodyPr>
          <a:lstStyle/>
          <a:p>
            <a:pPr indent="0" algn="just">
              <a:lnSpc>
                <a:spcPct val="16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к рациону выдается 150 мг аскорбиновой кислоты в составе продукта для диетического профилактического питания в виде третьих блюд ЛПП.</a:t>
            </a:r>
            <a:endParaRPr lang="ru-RU" sz="18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Данный рацион выдается перед началом рабочей смены в виде горячих завтраков. Он содержит 64 г белка, 52 г жира, 198 г углеводов и дополнительно 150 мг аскорбиновой кислоты. Для выполнения условий витаминизации рекомендуется использование киселя "</a:t>
            </a:r>
            <a:r>
              <a:rPr lang="ru-RU" sz="1800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Леовит</a:t>
            </a: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" (при вредных условиях труда, рацион 1, 3).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A0EE9F50-B215-4B3A-974D-A28B5A3E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7" y="4294258"/>
            <a:ext cx="2281354" cy="2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2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DC378-EB9F-47AB-8DE5-A5B365B7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-22407"/>
            <a:ext cx="9875520" cy="135636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Меню-раскладка рациона лечебно-профилактического питания</a:t>
            </a:r>
            <a:b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работающих в условиях металлургического 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377ADA-7A33-4D51-AA8E-04670636A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409163"/>
              </p:ext>
            </p:extLst>
          </p:nvPr>
        </p:nvGraphicFramePr>
        <p:xfrm>
          <a:off x="2794747" y="1068156"/>
          <a:ext cx="6537511" cy="5500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922">
                  <a:extLst>
                    <a:ext uri="{9D8B030D-6E8A-4147-A177-3AD203B41FA5}">
                      <a16:colId xmlns:a16="http://schemas.microsoft.com/office/drawing/2014/main" val="1213919263"/>
                    </a:ext>
                  </a:extLst>
                </a:gridCol>
                <a:gridCol w="4086575">
                  <a:extLst>
                    <a:ext uri="{9D8B030D-6E8A-4147-A177-3AD203B41FA5}">
                      <a16:colId xmlns:a16="http://schemas.microsoft.com/office/drawing/2014/main" val="1067825219"/>
                    </a:ext>
                  </a:extLst>
                </a:gridCol>
                <a:gridCol w="1348014">
                  <a:extLst>
                    <a:ext uri="{9D8B030D-6E8A-4147-A177-3AD203B41FA5}">
                      <a16:colId xmlns:a16="http://schemas.microsoft.com/office/drawing/2014/main" val="892776233"/>
                    </a:ext>
                  </a:extLst>
                </a:gridCol>
              </a:tblGrid>
              <a:tr h="87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Выход блюда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блюд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Номер ТК по реестру блюд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4272109237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1-й день (понедельник)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2379640534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Салат из моркови со сметаной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N 11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653425123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20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Масло сливочное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N 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210538053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250/15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Щи из свежей капусты с картофелем и мясом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N 32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254281872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100/100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Говядина шпигованная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N 46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224338560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150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Картофельное пюре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N 65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3510259060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150/15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Сырники из творога со сметаной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N 57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517895118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200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Кефир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N 78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1818480953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Фрукты свежие (за исключением цитрусовых)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N 82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2509860183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Хлеб пшеничный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197239745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Хлеб ржаной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63348" marB="63348"/>
                </a:tc>
                <a:extLst>
                  <a:ext uri="{0D108BD9-81ED-4DB2-BD59-A6C34878D82A}">
                    <a16:rowId xmlns:a16="http://schemas.microsoft.com/office/drawing/2014/main" val="157174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7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140B46-9A92-4CCD-A43B-C8459EDA8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16414"/>
              </p:ext>
            </p:extLst>
          </p:nvPr>
        </p:nvGraphicFramePr>
        <p:xfrm>
          <a:off x="2700618" y="981010"/>
          <a:ext cx="6790764" cy="4895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646">
                  <a:extLst>
                    <a:ext uri="{9D8B030D-6E8A-4147-A177-3AD203B41FA5}">
                      <a16:colId xmlns:a16="http://schemas.microsoft.com/office/drawing/2014/main" val="2827541080"/>
                    </a:ext>
                  </a:extLst>
                </a:gridCol>
                <a:gridCol w="4244883">
                  <a:extLst>
                    <a:ext uri="{9D8B030D-6E8A-4147-A177-3AD203B41FA5}">
                      <a16:colId xmlns:a16="http://schemas.microsoft.com/office/drawing/2014/main" val="334709108"/>
                    </a:ext>
                  </a:extLst>
                </a:gridCol>
                <a:gridCol w="1400235">
                  <a:extLst>
                    <a:ext uri="{9D8B030D-6E8A-4147-A177-3AD203B41FA5}">
                      <a16:colId xmlns:a16="http://schemas.microsoft.com/office/drawing/2014/main" val="3418839981"/>
                    </a:ext>
                  </a:extLst>
                </a:gridCol>
              </a:tblGrid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2-й день (вторник)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61862625"/>
                  </a:ext>
                </a:extLst>
              </a:tr>
              <a:tr h="72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Салат из квашеной капусты (с клюквой, яблоками и маслом растительным)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661850230"/>
                  </a:ext>
                </a:extLst>
              </a:tr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Суп картофельный с горохом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836702708"/>
                  </a:ext>
                </a:extLst>
              </a:tr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Биточки из говядины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51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82578138"/>
                  </a:ext>
                </a:extLst>
              </a:tr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Оладьи из печени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52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833051390"/>
                  </a:ext>
                </a:extLst>
              </a:tr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Макаронные изделия отварные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68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41513352"/>
                  </a:ext>
                </a:extLst>
              </a:tr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200/25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Кефир с сахаром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274408088"/>
                  </a:ext>
                </a:extLst>
              </a:tr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Фрукты свежие (за исключением цитрусовых)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979260526"/>
                  </a:ext>
                </a:extLst>
              </a:tr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пшеничный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87159765"/>
                  </a:ext>
                </a:extLst>
              </a:tr>
              <a:tr h="4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ржаной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12884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57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600F13-CFC1-49D4-9F79-EA9A9E70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677880"/>
            <a:ext cx="9872871" cy="355302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Организация лечебно-профилактического питания (далее – ЛПП) на предприятии достаточно сложный организационный процесс. В соответствии с приказом Министерства здравоохранения и социального развития РФ от 16 февраля 2009 г. №46н "Об утверждении "Перечня производств, профессий и должностей, работа в которых дает право на бесплатное получение лечебно-профилактического питания в связи с особо вредными условиями труда, рационов лечебно-профилактического питания, норм бесплатной выдачи витаминных препаратов и правил бесплатной выдачи лечебно-профилактического питания" работающим выдается 8 видов рационов ЛПП: №1, №2, №2а, №3, №4, №4а, №4б, №5.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B4EFB8-22F9-4E9E-8CF2-D3F5BCC2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68" y="4915488"/>
            <a:ext cx="2791462" cy="15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3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F115C6-CED0-4D8F-B869-D8205C570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26877"/>
              </p:ext>
            </p:extLst>
          </p:nvPr>
        </p:nvGraphicFramePr>
        <p:xfrm>
          <a:off x="2727512" y="622334"/>
          <a:ext cx="6736975" cy="5613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572">
                  <a:extLst>
                    <a:ext uri="{9D8B030D-6E8A-4147-A177-3AD203B41FA5}">
                      <a16:colId xmlns:a16="http://schemas.microsoft.com/office/drawing/2014/main" val="1056230767"/>
                    </a:ext>
                  </a:extLst>
                </a:gridCol>
                <a:gridCol w="4211260">
                  <a:extLst>
                    <a:ext uri="{9D8B030D-6E8A-4147-A177-3AD203B41FA5}">
                      <a16:colId xmlns:a16="http://schemas.microsoft.com/office/drawing/2014/main" val="497349092"/>
                    </a:ext>
                  </a:extLst>
                </a:gridCol>
                <a:gridCol w="1389143">
                  <a:extLst>
                    <a:ext uri="{9D8B030D-6E8A-4147-A177-3AD203B41FA5}">
                      <a16:colId xmlns:a16="http://schemas.microsoft.com/office/drawing/2014/main" val="3296172915"/>
                    </a:ext>
                  </a:extLst>
                </a:gridCol>
              </a:tblGrid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3-й день (среда)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4310087"/>
                  </a:ext>
                </a:extLst>
              </a:tr>
              <a:tr h="71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Салат из белокочанной капусты с морковью и маслом растительным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37124967"/>
                  </a:ext>
                </a:extLst>
              </a:tr>
              <a:tr h="71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250/20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Борщ из свежей капусты с картофелем со сметаной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31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5784056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Говядина отварная в молочном соусе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41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105546381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Рис отварной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71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285059663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Капуста тушеная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66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081401808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Омлет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19687287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200/15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Чай с сахаром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45638755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Фрукты свежие (за исключением цитрусовых)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367225081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пшеничный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137570797"/>
                  </a:ext>
                </a:extLst>
              </a:tr>
              <a:tr h="43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ржаной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68095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11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A17CE7F-4F27-4EAA-B68A-41B0C59B3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299778"/>
              </p:ext>
            </p:extLst>
          </p:nvPr>
        </p:nvGraphicFramePr>
        <p:xfrm>
          <a:off x="2507877" y="732865"/>
          <a:ext cx="7176246" cy="5392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680">
                  <a:extLst>
                    <a:ext uri="{9D8B030D-6E8A-4147-A177-3AD203B41FA5}">
                      <a16:colId xmlns:a16="http://schemas.microsoft.com/office/drawing/2014/main" val="2202713526"/>
                    </a:ext>
                  </a:extLst>
                </a:gridCol>
                <a:gridCol w="4485846">
                  <a:extLst>
                    <a:ext uri="{9D8B030D-6E8A-4147-A177-3AD203B41FA5}">
                      <a16:colId xmlns:a16="http://schemas.microsoft.com/office/drawing/2014/main" val="3188837030"/>
                    </a:ext>
                  </a:extLst>
                </a:gridCol>
                <a:gridCol w="1479720">
                  <a:extLst>
                    <a:ext uri="{9D8B030D-6E8A-4147-A177-3AD203B41FA5}">
                      <a16:colId xmlns:a16="http://schemas.microsoft.com/office/drawing/2014/main" val="2979165264"/>
                    </a:ext>
                  </a:extLst>
                </a:gridCol>
              </a:tblGrid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4-й день (четверг)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595232868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Винегрет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102027925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Суп крестьянский с перловой крупой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34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05426183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75/100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Гуляш из говядины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44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719471786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Макаронные изделия отварные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68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229420114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Пудинг из творога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58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373878857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Кефир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78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889107378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Фрукты свежие (за исключением цитрусовых)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19002529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пшеничный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578065519"/>
                  </a:ext>
                </a:extLst>
              </a:tr>
              <a:tr h="5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ржаной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1146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42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8CB1E8A-066E-4889-8673-CD395AC86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132943"/>
              </p:ext>
            </p:extLst>
          </p:nvPr>
        </p:nvGraphicFramePr>
        <p:xfrm>
          <a:off x="2640106" y="578301"/>
          <a:ext cx="6911787" cy="5701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064">
                  <a:extLst>
                    <a:ext uri="{9D8B030D-6E8A-4147-A177-3AD203B41FA5}">
                      <a16:colId xmlns:a16="http://schemas.microsoft.com/office/drawing/2014/main" val="3061975348"/>
                    </a:ext>
                  </a:extLst>
                </a:gridCol>
                <a:gridCol w="4320534">
                  <a:extLst>
                    <a:ext uri="{9D8B030D-6E8A-4147-A177-3AD203B41FA5}">
                      <a16:colId xmlns:a16="http://schemas.microsoft.com/office/drawing/2014/main" val="2600084908"/>
                    </a:ext>
                  </a:extLst>
                </a:gridCol>
                <a:gridCol w="1425189">
                  <a:extLst>
                    <a:ext uri="{9D8B030D-6E8A-4147-A177-3AD203B41FA5}">
                      <a16:colId xmlns:a16="http://schemas.microsoft.com/office/drawing/2014/main" val="1264071787"/>
                    </a:ext>
                  </a:extLst>
                </a:gridCol>
              </a:tblGrid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5-й день (пятница)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249445253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Салат дальневосточный из морской капусты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422939290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Суп из овощей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86200228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75/100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Горбуша, запеченная в молочном соусе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619927863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Картофельное пюре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65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89062899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150/20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Сырники из творога со сметаной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57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360020859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200/25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Кефир с сахаром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169814982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Фрукты свежие (за исключением цитрусовых)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N 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30813163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пшеничный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73783344"/>
                  </a:ext>
                </a:extLst>
              </a:tr>
              <a:tr h="54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Хлеб ржаной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5780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89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C77864-C5CF-4F63-87FF-028DFECC6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345924"/>
            <a:ext cx="9872871" cy="216615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Профилактическая направленность рациона обеспечивается ежедневной выдачей овощей и фруктов, не подвергнутых термической обработке, использованием хлеба из муки грубого помола и круп. Молоко в натуральном виде не выдается, заменяется кисломолочными продуктами, а также продуктами диетического профилактического питания в виде третьих блюд.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46D9377-6790-4160-A0E6-589AA26B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81" y="4375282"/>
            <a:ext cx="3465842" cy="21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6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14502-97AF-4A7C-9F95-6CA84483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Разработка недельных меню-раскладок рационов ЛПП для работающих в условиях резинотехнического 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387ED-7775-4687-97FF-FBA26FDDD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359506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При разработке 5-дневных меню-раскладок для работающих ТОО "Томский завод резиновой обуви" за основу взят рацион ЛПП №4, который рекомендуется работникам химической промышленности при производстве: неорганических продуктов - монохлоруксусной кислоты, солей ртути, желтого и красного фосфора, мышьяка и солей, четыреххлористого кремния, селена, белой сажи, асбестовых изделий; органических продуктов - производные бензола, нитро- и </a:t>
            </a:r>
            <a:r>
              <a:rPr lang="ru-RU" sz="1800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аминосоединения</a:t>
            </a: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бензола, фенола, ацетона, азокрасителей, сернистых, тиоиндигоидных, кубовых, компонентов для кинофотопленки, гербицидов, ионообменных смол, стирола, полиуретана, эпоксидных смол.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03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38D6E5-4603-4E9D-9391-54EDD48E8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98711"/>
            <a:ext cx="9872871" cy="306057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Основное назначение рациона состоит в повышении функциональных возможностей печени и кроветворной системы. Молоко и молочные продукты, растительные масла включены в рацион как источники </a:t>
            </a:r>
            <a:r>
              <a:rPr lang="ru-RU" sz="1800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липотропных</a:t>
            </a: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факторов (уменьшают накопление жиров в печени, способствуя их транспорту в кровь), благоприятно влияющих на функцию печени. Вместе с тем следует ограничивать употребление жирных, мясных, рыбных блюд, грибных супов, также соусов и подливок, отягощающих функцию печени. Необходимо до минимума свести употребление сельди, копченостей и солений.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559BF-DB73-43B8-9338-DA6C2F018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4" y="4959289"/>
            <a:ext cx="2779334" cy="1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0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683B4E-9A28-4DD7-97C2-82A98379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935429"/>
            <a:ext cx="9872871" cy="298714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 приказом Минздравсоцразвития России №46н рацион ЛПП №4 включает: хлеб пшеничный - 100 г/день, хлеб ржаной - 100 г, муку пшеничную - 15 г, крупу, макароны - 15 г, мясо - 100 г, рыбу - 50 г, масло сливочное - 15 г, молоко, молоко питьевое жирностью не менее 2,5% (кефир жирностью до 3,5%) - 200 г, картофель - 150 г, овощи - 25 г, томат-пюре - 3 г, сахар - 45 г, масло растительное - 10 г, сметана жирностью 10% - 20 г, творог жирностью не более 9% - 110 г, яйцо - 1/4 шт., соль - 5 г, чай - 0,5 г.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60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81E83A-93BC-40DF-BB01-5D668961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89734"/>
            <a:ext cx="9872871" cy="467853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В ходе исследований для рациональной организации лечебно-профилактического питания и оптимизации алиментарного статуса изучаемой группы работающих были разработаны примерные недельные меню - раскладки (табл. 3), предназначенные для повышения функциональных возможностей печени и кроветворной системы.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Данный рацион содержит 65 г белка, 45 г жира, 181 г углеводов с дополнительным включением витамина C (150 мг). Молоко и молочные продукты, растительные масла включены в рацион как источники </a:t>
            </a:r>
            <a:r>
              <a:rPr lang="ru-RU" sz="1800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липотропных</a:t>
            </a: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факторов. Наряду с этим, ограничено употребление жирных блюд, грибных супов, соусов и подливок, а также сельди, копченостей и солений. Взамен третьих блюд целесообразно использовать продукцию диетического профилактического питания при вредных условиях труда.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56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E2CC8-ECE8-48BA-81CF-07F7DC30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86870"/>
            <a:ext cx="9875520" cy="135636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Меню-раскладка рациона лечебно-профилактического питания</a:t>
            </a:r>
            <a:b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работающих в условиях резинотехнического 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78C4DEF-78D5-4FF6-8963-8606D614F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467644"/>
              </p:ext>
            </p:extLst>
          </p:nvPr>
        </p:nvGraphicFramePr>
        <p:xfrm>
          <a:off x="3216592" y="1495312"/>
          <a:ext cx="5758815" cy="476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335617964"/>
                    </a:ext>
                  </a:extLst>
                </a:gridCol>
                <a:gridCol w="3599815">
                  <a:extLst>
                    <a:ext uri="{9D8B030D-6E8A-4147-A177-3AD203B41FA5}">
                      <a16:colId xmlns:a16="http://schemas.microsoft.com/office/drawing/2014/main" val="8295541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9294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Выход блюда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Блюд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Номер ТК по реестру блюд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472373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1-й день (понедельник)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17967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Суп картофельный с рисом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36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017307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100/100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Говядина шпигованная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46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877708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Картофельное пюре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65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55420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150/20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Сырники из творога со сметаной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266516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200/25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Кефир с сахаром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983579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пшеничный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283809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ржаной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44716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452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BCECD31-8629-4437-8600-C25CE7638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596953"/>
              </p:ext>
            </p:extLst>
          </p:nvPr>
        </p:nvGraphicFramePr>
        <p:xfrm>
          <a:off x="3216592" y="1414780"/>
          <a:ext cx="5758815" cy="402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4162501365"/>
                    </a:ext>
                  </a:extLst>
                </a:gridCol>
                <a:gridCol w="3599815">
                  <a:extLst>
                    <a:ext uri="{9D8B030D-6E8A-4147-A177-3AD203B41FA5}">
                      <a16:colId xmlns:a16="http://schemas.microsoft.com/office/drawing/2014/main" val="122069870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75012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2-й день (вторник)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512723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250/50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Суп картофельный с рыбными фрикадельками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37, N 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95133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75/200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Плов с говядиной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48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23917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100/20/20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Творог со сметаной и сахаром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565728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Молоко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74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980911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200/15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Чай с сахаром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3343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пшеничный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64172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ржаной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93561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18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FBFB38-8CC2-4075-A979-235AE2DC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408068"/>
            <a:ext cx="9872871" cy="204186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Вместе с тем, в данном документе отсутствуют примерные меню-раскладки на каждый рабочий день по каждому рациону ЛПП, что существенно затрудняет работу столовых на предприятиях по внедрению оптимальной системы лечебно-профилактического питания и осуществления действенного контроля за его организацией и состоянием.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71009F-D48B-4328-9920-ED2054FE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95" y="4375405"/>
            <a:ext cx="3132731" cy="20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87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727B48F-8EB1-4526-BB55-2F39CB01B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63283"/>
              </p:ext>
            </p:extLst>
          </p:nvPr>
        </p:nvGraphicFramePr>
        <p:xfrm>
          <a:off x="3216592" y="1730248"/>
          <a:ext cx="5758815" cy="3397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3159937178"/>
                    </a:ext>
                  </a:extLst>
                </a:gridCol>
                <a:gridCol w="3599815">
                  <a:extLst>
                    <a:ext uri="{9D8B030D-6E8A-4147-A177-3AD203B41FA5}">
                      <a16:colId xmlns:a16="http://schemas.microsoft.com/office/drawing/2014/main" val="32594594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01634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3-й день (среда)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564892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Суп картофельный с горохом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261092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75/100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Гуляш из говядины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272791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Картофель отварной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27000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150/20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Пудинг из творога со сметаной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93970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200/25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Кефир с сахаром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74117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пшеничный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45960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ржаной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9970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697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C130918-A51B-40F3-A24A-2BDBAB58C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515882"/>
              </p:ext>
            </p:extLst>
          </p:nvPr>
        </p:nvGraphicFramePr>
        <p:xfrm>
          <a:off x="3216592" y="1414780"/>
          <a:ext cx="5758815" cy="402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442398719"/>
                    </a:ext>
                  </a:extLst>
                </a:gridCol>
                <a:gridCol w="3599815">
                  <a:extLst>
                    <a:ext uri="{9D8B030D-6E8A-4147-A177-3AD203B41FA5}">
                      <a16:colId xmlns:a16="http://schemas.microsoft.com/office/drawing/2014/main" val="32059293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04862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4-й день (четверг)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57084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Суп крестьянский с перловой крупой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566274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Фрикадельки в соусе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8001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Макаронные изделия отварные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68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53654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100/20/20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Творог со сметаной и сахаром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32994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Молоко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74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52831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пшеничный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285995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ржаной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450668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5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12BDF2-D53E-4C4F-A082-FC6622F1F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574353"/>
              </p:ext>
            </p:extLst>
          </p:nvPr>
        </p:nvGraphicFramePr>
        <p:xfrm>
          <a:off x="3216592" y="674624"/>
          <a:ext cx="5758815" cy="5508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1457678834"/>
                    </a:ext>
                  </a:extLst>
                </a:gridCol>
                <a:gridCol w="3599815">
                  <a:extLst>
                    <a:ext uri="{9D8B030D-6E8A-4147-A177-3AD203B41FA5}">
                      <a16:colId xmlns:a16="http://schemas.microsoft.com/office/drawing/2014/main" val="155171868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71655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5-й день (пятница)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41764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Суп картофельный с макаронными изделиями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21560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Говядина отварная для первых блюд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276947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100/100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Горбуша, запеченная в молочном соусе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980998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Картофельное пюре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65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3822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150/2015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Сырники из творога со сметаной и сахаром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042623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Кефир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78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718782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200/15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Чай с сахаром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N 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57160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пшеничный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520371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Хлеб ржаной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98394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223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DCC4D1-0452-4B9C-8534-CDA36DA9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209582"/>
            <a:ext cx="9872871" cy="443883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Питание, организованное в виде рационов ЛПП, должно служить для работника примером оптимального пищевого выбора, который он должен осуществлять и при самостоятельной организации других приемов пищи (дома). На выработку этих навыков должны быть направлены мероприятия по гигиеническому обучению со стороны медицинских работников и сотрудников территориальных учреждений, уполномоченных осуществлять госсанэпиднадзор. Максимальной эффективности ЛПП можно достичь только при составлении всего ежедневного рациона работника в соответствии с требованиями профилактического питания. Ознакомление работников, пользующихся ЛПП, с правилами бесплатной выдачи питания должно быть включено в программу обязательного вводного инструктажа по охране труда.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8E916-556A-4DC0-B6D4-01B0B2BB4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41" y="5163671"/>
            <a:ext cx="2032118" cy="13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5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7574-BC84-4990-BA46-F4C0441F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48970"/>
            <a:ext cx="9872871" cy="3160059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В соответствии с перечнем продуктов, предусмотренных рационами лечебно-профилактического питания, составляются недельные меню-раскладки на каждый рабочий день и картотека блюд, утверждаемых в установленном порядке Федеральной службой по надзору в сфере защиты прав потребителей и благополучия человека. Актуален вопрос разработки и внедрения оптимальных меню-раскладок рационов ЛПП на всю рабочую неделю, а также формирования картотеки блюд с использованием современных специализированных продуктов питания заданного </a:t>
            </a:r>
            <a:r>
              <a:rPr lang="ru-RU" sz="1800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нутриентного</a:t>
            </a: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состава. К сожалению, в настоящее время на местах отсутствуют примерные меню-раскладки на каждый рабочий день по каждому рациону, составление и разработка ежедневных рационов питания возлагается на работников столовой, что требует дополнительного регулярного внимания со стороны руководства и профсоюзов предприятия за исполнением действующего законодательства.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60733D-572D-4357-BD30-82CBA75F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85" y="4762661"/>
            <a:ext cx="2326886" cy="17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2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06C11E-90F9-4B97-968A-1873A470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906479"/>
            <a:ext cx="9872871" cy="304504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Различные варианты рационов ЛПП могут быть сформированы с учетом конкретных условий труда работающего, климатогеографического фактора, региональных и национальных особенностей питания, а также способов технологической обработки продуктов. При этом меню-раскладки рационов лечебно-профилактического питания разрабатываются специалистами-диетологами в области лечебно-профилактического питания с обеспечением калорийности, пищевой и биологической ценности, а также с учетом </a:t>
            </a:r>
            <a:r>
              <a:rPr lang="ru-RU" sz="1800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детоксикационных</a:t>
            </a: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свойств определенной группы продуктов питания.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8765BB9-78B6-4BA4-A8FB-1E151B3F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86" y="4894203"/>
            <a:ext cx="2480753" cy="16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6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FA232D-4DD4-455C-A927-3F6B61F6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264715"/>
            <a:ext cx="9872871" cy="232857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Для этой цели для каждого наименования блюда ЛПП необходимо составление технологических карт, предназначенных для работников общественного питания, технологов пищевой промышленности, гигиенистов, врачей диетологов, специалистов, занимающихся вопросами организации лечебно-профилактического питания на промышленных предприятиях и осуществлением контроля за его состоянием.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FE4354-D7DB-4FD5-BC71-EC55FD35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09" y="4593286"/>
            <a:ext cx="2808637" cy="19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1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F3B5EE-052D-41C0-BDAF-06A8EA1C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127464"/>
            <a:ext cx="9872871" cy="4438835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ru-RU" sz="19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Приготовление и выдача рационов ЛПП производятся в строгом соответствии с перечнем предусмотренных продуктов, утвержденной картотекой блюд и примерными меню из расчета полной рабочей недели (5...7-дневное). В соответствии с картотекой блюд составляются меню-раскладки на каждый день. Горячие завтраки должны готовить повара, имеющие высокую квалификацию (специальные знания по технологии приготовления профилактического питания) и допущенные в установленном порядке к приготовлению диетических (лечебных, профилактических) и витаминизированных блюд.</a:t>
            </a:r>
          </a:p>
          <a:p>
            <a:pPr marL="45720" indent="0" algn="just">
              <a:lnSpc>
                <a:spcPct val="170000"/>
              </a:lnSpc>
              <a:buNone/>
            </a:pPr>
            <a:r>
              <a:rPr lang="ru-RU" sz="19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В соответствии с приказом Министерства здравоохранения и социального развития РФ от 16 февраля 2009 г. №46н  работающим выдается 8 видов рационов ЛПП: № 1, № 2, №2а, №3, №4, №4а, №4б, №5.</a:t>
            </a:r>
            <a:endParaRPr lang="ru-RU" sz="1900" dirty="0">
              <a:solidFill>
                <a:srgbClr val="00B050"/>
              </a:solidFill>
            </a:endParaRPr>
          </a:p>
          <a:p>
            <a:pPr marL="45720" indent="0" algn="just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4312B23-C3BB-4513-BBA6-BC1FAE05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007" y="4980041"/>
            <a:ext cx="2242078" cy="14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9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DA92538-3F3A-4FE0-A3F9-EA897F94B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658907"/>
            <a:ext cx="9872871" cy="48409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Рационы лечебно-профилактического питания.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53D381A-0360-4D84-9EF8-1204A48DD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84137"/>
              </p:ext>
            </p:extLst>
          </p:nvPr>
        </p:nvGraphicFramePr>
        <p:xfrm>
          <a:off x="987676" y="1143001"/>
          <a:ext cx="10216647" cy="533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252">
                  <a:extLst>
                    <a:ext uri="{9D8B030D-6E8A-4147-A177-3AD203B41FA5}">
                      <a16:colId xmlns:a16="http://schemas.microsoft.com/office/drawing/2014/main" val="3291470654"/>
                    </a:ext>
                  </a:extLst>
                </a:gridCol>
                <a:gridCol w="1057758">
                  <a:extLst>
                    <a:ext uri="{9D8B030D-6E8A-4147-A177-3AD203B41FA5}">
                      <a16:colId xmlns:a16="http://schemas.microsoft.com/office/drawing/2014/main" val="3886167929"/>
                    </a:ext>
                  </a:extLst>
                </a:gridCol>
                <a:gridCol w="920435">
                  <a:extLst>
                    <a:ext uri="{9D8B030D-6E8A-4147-A177-3AD203B41FA5}">
                      <a16:colId xmlns:a16="http://schemas.microsoft.com/office/drawing/2014/main" val="3246672235"/>
                    </a:ext>
                  </a:extLst>
                </a:gridCol>
                <a:gridCol w="1183947">
                  <a:extLst>
                    <a:ext uri="{9D8B030D-6E8A-4147-A177-3AD203B41FA5}">
                      <a16:colId xmlns:a16="http://schemas.microsoft.com/office/drawing/2014/main" val="1356818386"/>
                    </a:ext>
                  </a:extLst>
                </a:gridCol>
                <a:gridCol w="1183947">
                  <a:extLst>
                    <a:ext uri="{9D8B030D-6E8A-4147-A177-3AD203B41FA5}">
                      <a16:colId xmlns:a16="http://schemas.microsoft.com/office/drawing/2014/main" val="1188005400"/>
                    </a:ext>
                  </a:extLst>
                </a:gridCol>
                <a:gridCol w="1191370">
                  <a:extLst>
                    <a:ext uri="{9D8B030D-6E8A-4147-A177-3AD203B41FA5}">
                      <a16:colId xmlns:a16="http://schemas.microsoft.com/office/drawing/2014/main" val="3107267324"/>
                    </a:ext>
                  </a:extLst>
                </a:gridCol>
                <a:gridCol w="1191370">
                  <a:extLst>
                    <a:ext uri="{9D8B030D-6E8A-4147-A177-3AD203B41FA5}">
                      <a16:colId xmlns:a16="http://schemas.microsoft.com/office/drawing/2014/main" val="4016366935"/>
                    </a:ext>
                  </a:extLst>
                </a:gridCol>
                <a:gridCol w="1152400">
                  <a:extLst>
                    <a:ext uri="{9D8B030D-6E8A-4147-A177-3AD203B41FA5}">
                      <a16:colId xmlns:a16="http://schemas.microsoft.com/office/drawing/2014/main" val="2069303478"/>
                    </a:ext>
                  </a:extLst>
                </a:gridCol>
                <a:gridCol w="525168">
                  <a:extLst>
                    <a:ext uri="{9D8B030D-6E8A-4147-A177-3AD203B41FA5}">
                      <a16:colId xmlns:a16="http://schemas.microsoft.com/office/drawing/2014/main" val="839470873"/>
                    </a:ext>
                  </a:extLst>
                </a:gridCol>
              </a:tblGrid>
              <a:tr h="2588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продуктов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Рационы и их состав,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410923"/>
                  </a:ext>
                </a:extLst>
              </a:tr>
              <a:tr h="535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№1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№2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№2а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№3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№4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№4а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№4б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№5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965297"/>
                  </a:ext>
                </a:extLst>
              </a:tr>
              <a:tr h="535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пшеничный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427829"/>
                  </a:ext>
                </a:extLst>
              </a:tr>
              <a:tr h="535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Хлеб ржаной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9397873"/>
                  </a:ext>
                </a:extLst>
              </a:tr>
              <a:tr h="1088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Мука пшеничная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 (и макарон-ные изделия)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511385"/>
                  </a:ext>
                </a:extLst>
              </a:tr>
              <a:tr h="535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Мука картофельная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769474"/>
                  </a:ext>
                </a:extLst>
              </a:tr>
              <a:tr h="1808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Крупа/макароны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 (крупа: пшено, рис, гречка)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35 (крупа)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(перловка и макарон-ные изделия)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10/8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572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DE68764-5073-41B1-8E3E-DDBE9BF23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116906"/>
              </p:ext>
            </p:extLst>
          </p:nvPr>
        </p:nvGraphicFramePr>
        <p:xfrm>
          <a:off x="844923" y="847154"/>
          <a:ext cx="10502153" cy="5163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8800">
                  <a:extLst>
                    <a:ext uri="{9D8B030D-6E8A-4147-A177-3AD203B41FA5}">
                      <a16:colId xmlns:a16="http://schemas.microsoft.com/office/drawing/2014/main" val="655335889"/>
                    </a:ext>
                  </a:extLst>
                </a:gridCol>
                <a:gridCol w="1249735">
                  <a:extLst>
                    <a:ext uri="{9D8B030D-6E8A-4147-A177-3AD203B41FA5}">
                      <a16:colId xmlns:a16="http://schemas.microsoft.com/office/drawing/2014/main" val="3657187731"/>
                    </a:ext>
                  </a:extLst>
                </a:gridCol>
                <a:gridCol w="624867">
                  <a:extLst>
                    <a:ext uri="{9D8B030D-6E8A-4147-A177-3AD203B41FA5}">
                      <a16:colId xmlns:a16="http://schemas.microsoft.com/office/drawing/2014/main" val="605144210"/>
                    </a:ext>
                  </a:extLst>
                </a:gridCol>
                <a:gridCol w="1087487">
                  <a:extLst>
                    <a:ext uri="{9D8B030D-6E8A-4147-A177-3AD203B41FA5}">
                      <a16:colId xmlns:a16="http://schemas.microsoft.com/office/drawing/2014/main" val="2306265795"/>
                    </a:ext>
                  </a:extLst>
                </a:gridCol>
                <a:gridCol w="1398825">
                  <a:extLst>
                    <a:ext uri="{9D8B030D-6E8A-4147-A177-3AD203B41FA5}">
                      <a16:colId xmlns:a16="http://schemas.microsoft.com/office/drawing/2014/main" val="1605844716"/>
                    </a:ext>
                  </a:extLst>
                </a:gridCol>
                <a:gridCol w="612808">
                  <a:extLst>
                    <a:ext uri="{9D8B030D-6E8A-4147-A177-3AD203B41FA5}">
                      <a16:colId xmlns:a16="http://schemas.microsoft.com/office/drawing/2014/main" val="2239645236"/>
                    </a:ext>
                  </a:extLst>
                </a:gridCol>
                <a:gridCol w="1407596">
                  <a:extLst>
                    <a:ext uri="{9D8B030D-6E8A-4147-A177-3AD203B41FA5}">
                      <a16:colId xmlns:a16="http://schemas.microsoft.com/office/drawing/2014/main" val="3722326531"/>
                    </a:ext>
                  </a:extLst>
                </a:gridCol>
                <a:gridCol w="1361553">
                  <a:extLst>
                    <a:ext uri="{9D8B030D-6E8A-4147-A177-3AD203B41FA5}">
                      <a16:colId xmlns:a16="http://schemas.microsoft.com/office/drawing/2014/main" val="635377157"/>
                    </a:ext>
                  </a:extLst>
                </a:gridCol>
                <a:gridCol w="620482">
                  <a:extLst>
                    <a:ext uri="{9D8B030D-6E8A-4147-A177-3AD203B41FA5}">
                      <a16:colId xmlns:a16="http://schemas.microsoft.com/office/drawing/2014/main" val="6018565"/>
                    </a:ext>
                  </a:extLst>
                </a:gridCol>
              </a:tblGrid>
              <a:tr h="2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Рис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907459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Вермишель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228118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Бобовые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08904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Сахар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451836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Мясо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675615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Курица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60647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Рыба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70285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Печень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379100"/>
                  </a:ext>
                </a:extLst>
              </a:tr>
              <a:tr h="76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Яйца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¾ шт.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¼ шт.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1/3 шт.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¼ шт.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 шт.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 шт.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365985"/>
                  </a:ext>
                </a:extLst>
              </a:tr>
              <a:tr h="2061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Молоко, молоко питьевое жирностью не менее 2,5% (кефир жирностью до 3,5%)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70 (молоко)  и 200 (кефир)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156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125 (кефир)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142 (молоко)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609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263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98</TotalTime>
  <Words>2712</Words>
  <Application>Microsoft Office PowerPoint</Application>
  <PresentationFormat>Широкоэкранный</PresentationFormat>
  <Paragraphs>683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Corbel</vt:lpstr>
      <vt:lpstr>Times New Roman</vt:lpstr>
      <vt:lpstr>Базис</vt:lpstr>
      <vt:lpstr>Разработка недельных меню-раскладок рациона лечебно-профилактического питания для работающих во вредных условиях труда.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недельных меню-раскладок рациона ЛПП для работающих в условиях металлургического производства</vt:lpstr>
      <vt:lpstr>Презентация PowerPoint</vt:lpstr>
      <vt:lpstr>Презентация PowerPoint</vt:lpstr>
      <vt:lpstr>Презентация PowerPoint</vt:lpstr>
      <vt:lpstr>Меню-раскладка рациона лечебно-профилактического питания работающих в условиях металлургического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недельных меню-раскладок рационов ЛПП для работающих в условиях резинотехнического производства</vt:lpstr>
      <vt:lpstr>Презентация PowerPoint</vt:lpstr>
      <vt:lpstr>Презентация PowerPoint</vt:lpstr>
      <vt:lpstr>Презентация PowerPoint</vt:lpstr>
      <vt:lpstr>Меню-раскладка рациона лечебно-профилактического питания работающих в условиях резинотехнического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недельных меню-раскладок рациона лечебно-профилактического питания для работающих во вредных условиях труда.</dc:title>
  <dc:creator>Ведилина Марина Тимофеевна</dc:creator>
  <cp:lastModifiedBy>Ведилина Марина Тимофеевна</cp:lastModifiedBy>
  <cp:revision>25</cp:revision>
  <dcterms:created xsi:type="dcterms:W3CDTF">2021-11-29T13:44:35Z</dcterms:created>
  <dcterms:modified xsi:type="dcterms:W3CDTF">2021-12-01T14:40:11Z</dcterms:modified>
</cp:coreProperties>
</file>