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8BF2BF3-537A-428D-B9EE-C539AB807B5E}" type="datetimeFigureOut">
              <a:rPr lang="ru-RU" smtClean="0"/>
              <a:t>01.12.2021</a:t>
            </a:fld>
            <a:endParaRPr lang="ru-RU"/>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ru-RU"/>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1632783-D818-43FA-8A9D-2FB93A173DFB}" type="slidenum">
              <a:rPr lang="ru-RU" smtClean="0"/>
              <a:t>‹#›</a:t>
            </a:fld>
            <a:endParaRPr lang="ru-RU"/>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71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8BF2BF3-537A-428D-B9EE-C539AB807B5E}" type="datetimeFigureOut">
              <a:rPr lang="ru-RU" smtClean="0"/>
              <a:t>01.12.2021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1632783-D818-43FA-8A9D-2FB93A173DFB}" type="slidenum">
              <a:rPr lang="ru-RU" smtClean="0"/>
              <a:t>‹#›</a:t>
            </a:fld>
            <a:endParaRPr lang="ru-RU"/>
          </a:p>
        </p:txBody>
      </p:sp>
    </p:spTree>
    <p:extLst>
      <p:ext uri="{BB962C8B-B14F-4D97-AF65-F5344CB8AC3E}">
        <p14:creationId xmlns:p14="http://schemas.microsoft.com/office/powerpoint/2010/main" val="70320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8BF2BF3-537A-428D-B9EE-C539AB807B5E}" type="datetimeFigureOut">
              <a:rPr lang="ru-RU" smtClean="0"/>
              <a:t>01.12.2021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1632783-D818-43FA-8A9D-2FB93A173DFB}" type="slidenum">
              <a:rPr lang="ru-RU" smtClean="0"/>
              <a:t>‹#›</a:t>
            </a:fld>
            <a:endParaRPr lang="ru-RU"/>
          </a:p>
        </p:txBody>
      </p:sp>
    </p:spTree>
    <p:extLst>
      <p:ext uri="{BB962C8B-B14F-4D97-AF65-F5344CB8AC3E}">
        <p14:creationId xmlns:p14="http://schemas.microsoft.com/office/powerpoint/2010/main" val="400464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8BF2BF3-537A-428D-B9EE-C539AB807B5E}" type="datetimeFigureOut">
              <a:rPr lang="ru-RU" smtClean="0"/>
              <a:t>01.12.2021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1632783-D818-43FA-8A9D-2FB93A173DFB}" type="slidenum">
              <a:rPr lang="ru-RU" smtClean="0"/>
              <a:t>‹#›</a:t>
            </a:fld>
            <a:endParaRPr lang="ru-RU"/>
          </a:p>
        </p:txBody>
      </p:sp>
    </p:spTree>
    <p:extLst>
      <p:ext uri="{BB962C8B-B14F-4D97-AF65-F5344CB8AC3E}">
        <p14:creationId xmlns:p14="http://schemas.microsoft.com/office/powerpoint/2010/main" val="190613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8BF2BF3-537A-428D-B9EE-C539AB807B5E}" type="datetimeFigureOut">
              <a:rPr lang="ru-RU" smtClean="0"/>
              <a:t>01.12.2021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1632783-D818-43FA-8A9D-2FB93A173DFB}" type="slidenum">
              <a:rPr lang="ru-RU" smtClean="0"/>
              <a:t>‹#›</a:t>
            </a:fld>
            <a:endParaRPr lang="ru-RU"/>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8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8BF2BF3-537A-428D-B9EE-C539AB807B5E}" type="datetimeFigureOut">
              <a:rPr lang="ru-RU" smtClean="0"/>
              <a:t>01.12.2021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1632783-D818-43FA-8A9D-2FB93A173DFB}" type="slidenum">
              <a:rPr lang="ru-RU" smtClean="0"/>
              <a:t>‹#›</a:t>
            </a:fld>
            <a:endParaRPr lang="ru-RU"/>
          </a:p>
        </p:txBody>
      </p:sp>
    </p:spTree>
    <p:extLst>
      <p:ext uri="{BB962C8B-B14F-4D97-AF65-F5344CB8AC3E}">
        <p14:creationId xmlns:p14="http://schemas.microsoft.com/office/powerpoint/2010/main" val="377593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8BF2BF3-537A-428D-B9EE-C539AB807B5E}" type="datetimeFigureOut">
              <a:rPr lang="ru-RU" smtClean="0"/>
              <a:t>01.12.2021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1632783-D818-43FA-8A9D-2FB93A173DFB}" type="slidenum">
              <a:rPr lang="ru-RU" smtClean="0"/>
              <a:t>‹#›</a:t>
            </a:fld>
            <a:endParaRPr lang="ru-RU"/>
          </a:p>
        </p:txBody>
      </p:sp>
    </p:spTree>
    <p:extLst>
      <p:ext uri="{BB962C8B-B14F-4D97-AF65-F5344CB8AC3E}">
        <p14:creationId xmlns:p14="http://schemas.microsoft.com/office/powerpoint/2010/main" val="837997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8BF2BF3-537A-428D-B9EE-C539AB807B5E}" type="datetimeFigureOut">
              <a:rPr lang="ru-RU" smtClean="0"/>
              <a:t>01.12.2021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1632783-D818-43FA-8A9D-2FB93A173DFB}" type="slidenum">
              <a:rPr lang="ru-RU" smtClean="0"/>
              <a:t>‹#›</a:t>
            </a:fld>
            <a:endParaRPr lang="ru-RU"/>
          </a:p>
        </p:txBody>
      </p:sp>
    </p:spTree>
    <p:extLst>
      <p:ext uri="{BB962C8B-B14F-4D97-AF65-F5344CB8AC3E}">
        <p14:creationId xmlns:p14="http://schemas.microsoft.com/office/powerpoint/2010/main" val="394158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F2BF3-537A-428D-B9EE-C539AB807B5E}" type="datetimeFigureOut">
              <a:rPr lang="ru-RU" smtClean="0"/>
              <a:t>01.12.2021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1632783-D818-43FA-8A9D-2FB93A173DFB}" type="slidenum">
              <a:rPr lang="ru-RU" smtClean="0"/>
              <a:t>‹#›</a:t>
            </a:fld>
            <a:endParaRPr lang="ru-RU"/>
          </a:p>
        </p:txBody>
      </p:sp>
    </p:spTree>
    <p:extLst>
      <p:ext uri="{BB962C8B-B14F-4D97-AF65-F5344CB8AC3E}">
        <p14:creationId xmlns:p14="http://schemas.microsoft.com/office/powerpoint/2010/main" val="85536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8BF2BF3-537A-428D-B9EE-C539AB807B5E}" type="datetimeFigureOut">
              <a:rPr lang="ru-RU" smtClean="0"/>
              <a:t>01.12.2021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1632783-D818-43FA-8A9D-2FB93A173DFB}" type="slidenum">
              <a:rPr lang="ru-RU" smtClean="0"/>
              <a:t>‹#›</a:t>
            </a:fld>
            <a:endParaRPr lang="ru-RU"/>
          </a:p>
        </p:txBody>
      </p:sp>
    </p:spTree>
    <p:extLst>
      <p:ext uri="{BB962C8B-B14F-4D97-AF65-F5344CB8AC3E}">
        <p14:creationId xmlns:p14="http://schemas.microsoft.com/office/powerpoint/2010/main" val="185541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8BF2BF3-537A-428D-B9EE-C539AB807B5E}" type="datetimeFigureOut">
              <a:rPr lang="ru-RU" smtClean="0"/>
              <a:t>01.12.2021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1632783-D818-43FA-8A9D-2FB93A173DFB}" type="slidenum">
              <a:rPr lang="ru-RU" smtClean="0"/>
              <a:t>‹#›</a:t>
            </a:fld>
            <a:endParaRPr lang="ru-RU"/>
          </a:p>
        </p:txBody>
      </p:sp>
    </p:spTree>
    <p:extLst>
      <p:ext uri="{BB962C8B-B14F-4D97-AF65-F5344CB8AC3E}">
        <p14:creationId xmlns:p14="http://schemas.microsoft.com/office/powerpoint/2010/main" val="224044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C8BF2BF3-537A-428D-B9EE-C539AB807B5E}" type="datetimeFigureOut">
              <a:rPr lang="ru-RU" smtClean="0"/>
              <a:t>01.12.2021</a:t>
            </a:fld>
            <a:endParaRPr lang="ru-RU"/>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1632783-D818-43FA-8A9D-2FB93A173DFB}" type="slidenum">
              <a:rPr lang="ru-RU" smtClean="0"/>
              <a:t>‹#›</a:t>
            </a:fld>
            <a:endParaRPr lang="ru-RU"/>
          </a:p>
        </p:txBody>
      </p:sp>
    </p:spTree>
    <p:extLst>
      <p:ext uri="{BB962C8B-B14F-4D97-AF65-F5344CB8AC3E}">
        <p14:creationId xmlns:p14="http://schemas.microsoft.com/office/powerpoint/2010/main" val="1300641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web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304557-002B-4992-A72A-8915FBC3A59B}"/>
              </a:ext>
            </a:extLst>
          </p:cNvPr>
          <p:cNvSpPr>
            <a:spLocks noGrp="1"/>
          </p:cNvSpPr>
          <p:nvPr>
            <p:ph type="ctrTitle"/>
          </p:nvPr>
        </p:nvSpPr>
        <p:spPr/>
        <p:txBody>
          <a:bodyPr>
            <a:normAutofit/>
          </a:bodyPr>
          <a:lstStyle/>
          <a:p>
            <a:r>
              <a:rPr lang="ru-RU" sz="1800" dirty="0">
                <a:effectLst/>
                <a:latin typeface="Arial" panose="020B0604020202020204" pitchFamily="34" charset="0"/>
                <a:ea typeface="Calibri" panose="020F0502020204030204" pitchFamily="34" charset="0"/>
              </a:rPr>
              <a:t>Лечебно-профилактическое питание и организация гигиенического контроля за ним.</a:t>
            </a:r>
            <a:endParaRPr lang="ru-RU" sz="1800" dirty="0"/>
          </a:p>
        </p:txBody>
      </p:sp>
      <p:pic>
        <p:nvPicPr>
          <p:cNvPr id="3" name="Picture 2">
            <a:extLst>
              <a:ext uri="{FF2B5EF4-FFF2-40B4-BE49-F238E27FC236}">
                <a16:creationId xmlns:a16="http://schemas.microsoft.com/office/drawing/2014/main" id="{9D69D0CC-0F6C-448B-A26E-8D6425084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23" y="312518"/>
            <a:ext cx="1679315" cy="11397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87D8CA-992B-45F1-9D2A-851060BB8079}"/>
              </a:ext>
            </a:extLst>
          </p:cNvPr>
          <p:cNvSpPr txBox="1"/>
          <p:nvPr/>
        </p:nvSpPr>
        <p:spPr>
          <a:xfrm>
            <a:off x="10477390" y="417250"/>
            <a:ext cx="1329911" cy="369332"/>
          </a:xfrm>
          <a:prstGeom prst="rect">
            <a:avLst/>
          </a:prstGeom>
          <a:noFill/>
        </p:spPr>
        <p:txBody>
          <a:bodyPr wrap="square" rtlCol="0">
            <a:spAutoFit/>
          </a:bodyPr>
          <a:lstStyle/>
          <a:p>
            <a:r>
              <a:rPr lang="ru-RU" b="1" dirty="0">
                <a:solidFill>
                  <a:schemeClr val="bg1"/>
                </a:solidFill>
                <a:latin typeface="Arial" panose="020B0604020202020204" pitchFamily="34" charset="0"/>
                <a:cs typeface="Arial" panose="020B0604020202020204" pitchFamily="34" charset="0"/>
              </a:rPr>
              <a:t>Лекция 14</a:t>
            </a:r>
          </a:p>
        </p:txBody>
      </p:sp>
      <p:sp>
        <p:nvSpPr>
          <p:cNvPr id="5" name="TextBox 4">
            <a:extLst>
              <a:ext uri="{FF2B5EF4-FFF2-40B4-BE49-F238E27FC236}">
                <a16:creationId xmlns:a16="http://schemas.microsoft.com/office/drawing/2014/main" id="{20E32E91-9861-4BA9-8402-EE8914DA22FA}"/>
              </a:ext>
            </a:extLst>
          </p:cNvPr>
          <p:cNvSpPr txBox="1"/>
          <p:nvPr/>
        </p:nvSpPr>
        <p:spPr>
          <a:xfrm>
            <a:off x="1389933" y="2882114"/>
            <a:ext cx="1198485" cy="369332"/>
          </a:xfrm>
          <a:prstGeom prst="rect">
            <a:avLst/>
          </a:prstGeom>
          <a:noFill/>
        </p:spPr>
        <p:txBody>
          <a:bodyPr wrap="square" rtlCol="0">
            <a:spAutoFit/>
          </a:bodyPr>
          <a:lstStyle/>
          <a:p>
            <a:r>
              <a:rPr lang="ru-RU" b="1" dirty="0">
                <a:solidFill>
                  <a:schemeClr val="bg1"/>
                </a:solidFill>
                <a:latin typeface="Arial" panose="020B0604020202020204" pitchFamily="34" charset="0"/>
                <a:cs typeface="Arial" panose="020B0604020202020204" pitchFamily="34" charset="0"/>
              </a:rPr>
              <a:t>Тема:</a:t>
            </a:r>
          </a:p>
        </p:txBody>
      </p:sp>
      <p:sp>
        <p:nvSpPr>
          <p:cNvPr id="6" name="TextBox 5">
            <a:extLst>
              <a:ext uri="{FF2B5EF4-FFF2-40B4-BE49-F238E27FC236}">
                <a16:creationId xmlns:a16="http://schemas.microsoft.com/office/drawing/2014/main" id="{DB4002DE-9437-439C-94E5-D81DD127CD0E}"/>
              </a:ext>
            </a:extLst>
          </p:cNvPr>
          <p:cNvSpPr txBox="1"/>
          <p:nvPr/>
        </p:nvSpPr>
        <p:spPr>
          <a:xfrm>
            <a:off x="5676209" y="6173511"/>
            <a:ext cx="976543" cy="369332"/>
          </a:xfrm>
          <a:prstGeom prst="rect">
            <a:avLst/>
          </a:prstGeom>
          <a:noFill/>
        </p:spPr>
        <p:txBody>
          <a:bodyPr wrap="square" rtlCol="0">
            <a:spAutoFit/>
          </a:bodyPr>
          <a:lstStyle/>
          <a:p>
            <a:r>
              <a:rPr lang="ru-RU" dirty="0">
                <a:solidFill>
                  <a:schemeClr val="bg1"/>
                </a:solidFill>
                <a:latin typeface="Arial" panose="020B0604020202020204" pitchFamily="34" charset="0"/>
                <a:cs typeface="Arial" panose="020B0604020202020204" pitchFamily="34" charset="0"/>
              </a:rPr>
              <a:t>2021 г.</a:t>
            </a:r>
          </a:p>
        </p:txBody>
      </p:sp>
    </p:spTree>
    <p:extLst>
      <p:ext uri="{BB962C8B-B14F-4D97-AF65-F5344CB8AC3E}">
        <p14:creationId xmlns:p14="http://schemas.microsoft.com/office/powerpoint/2010/main" val="3165613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6D494F-CA2E-4108-B004-64AD56BDFB64}"/>
              </a:ext>
            </a:extLst>
          </p:cNvPr>
          <p:cNvSpPr>
            <a:spLocks noGrp="1"/>
          </p:cNvSpPr>
          <p:nvPr>
            <p:ph type="title"/>
          </p:nvPr>
        </p:nvSpPr>
        <p:spPr/>
        <p:txBody>
          <a:bodyPr/>
          <a:lstStyle/>
          <a:p>
            <a:r>
              <a:rPr lang="ru-RU" sz="1800" b="1" dirty="0">
                <a:solidFill>
                  <a:schemeClr val="tx1"/>
                </a:solidFill>
                <a:effectLst/>
                <a:ea typeface="Calibri" panose="020F0502020204030204" pitchFamily="34" charset="0"/>
              </a:rPr>
              <a:t>Рационы лечебно-профилактического питания.</a:t>
            </a:r>
            <a:endParaRPr lang="ru-RU" dirty="0">
              <a:solidFill>
                <a:schemeClr val="tx1"/>
              </a:solidFill>
            </a:endParaRPr>
          </a:p>
        </p:txBody>
      </p:sp>
      <p:sp>
        <p:nvSpPr>
          <p:cNvPr id="3" name="Объект 2">
            <a:extLst>
              <a:ext uri="{FF2B5EF4-FFF2-40B4-BE49-F238E27FC236}">
                <a16:creationId xmlns:a16="http://schemas.microsoft.com/office/drawing/2014/main" id="{25260ED2-F390-4F03-953A-5F8CBCBCAB53}"/>
              </a:ext>
            </a:extLst>
          </p:cNvPr>
          <p:cNvSpPr>
            <a:spLocks noGrp="1"/>
          </p:cNvSpPr>
          <p:nvPr>
            <p:ph idx="1"/>
          </p:nvPr>
        </p:nvSpPr>
        <p:spPr>
          <a:xfrm>
            <a:off x="1143000" y="2409112"/>
            <a:ext cx="9872871" cy="3077288"/>
          </a:xfrm>
        </p:spPr>
        <p:txBody>
          <a:bodyPr/>
          <a:lstStyle/>
          <a:p>
            <a:pPr marL="45720" indent="0" algn="just">
              <a:lnSpc>
                <a:spcPct val="150000"/>
              </a:lnSpc>
              <a:buNone/>
            </a:pPr>
            <a:r>
              <a:rPr lang="ru-RU" sz="1800" dirty="0">
                <a:effectLst/>
                <a:ea typeface="Calibri" panose="020F0502020204030204" pitchFamily="34" charset="0"/>
              </a:rPr>
              <a:t>В настоящее время разработаны и используются восемь рационов горячих завтраков (в соответствии с основными группами производственных вредностей). Горячие завтраки (рационы ЛПП) выдают перед началом рабочей смены, за исключением работающих в условиях повышенного давления (в кессонах, барокамерах, на водолазных работах), получающих рацион ЛПП после </a:t>
            </a:r>
            <a:r>
              <a:rPr lang="ru-RU" sz="1800" dirty="0" err="1">
                <a:effectLst/>
                <a:ea typeface="Calibri" panose="020F0502020204030204" pitchFamily="34" charset="0"/>
              </a:rPr>
              <a:t>вышлюзования</a:t>
            </a:r>
            <a:r>
              <a:rPr lang="ru-RU" sz="1800" dirty="0">
                <a:effectLst/>
                <a:ea typeface="Calibri" panose="020F0502020204030204" pitchFamily="34" charset="0"/>
              </a:rPr>
              <a:t>. Горячие завтраки должны содержать не менее 50 % суточной потребности в энергии и пищевых веществах.</a:t>
            </a:r>
            <a:endParaRPr lang="ru-RU" dirty="0"/>
          </a:p>
        </p:txBody>
      </p:sp>
      <p:pic>
        <p:nvPicPr>
          <p:cNvPr id="5" name="Рисунок 4">
            <a:extLst>
              <a:ext uri="{FF2B5EF4-FFF2-40B4-BE49-F238E27FC236}">
                <a16:creationId xmlns:a16="http://schemas.microsoft.com/office/drawing/2014/main" id="{5D82D5C9-65B5-42AE-B2CB-69F9344A1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9100" y="4767309"/>
            <a:ext cx="2604311" cy="1738377"/>
          </a:xfrm>
          <a:prstGeom prst="rect">
            <a:avLst/>
          </a:prstGeom>
        </p:spPr>
      </p:pic>
    </p:spTree>
    <p:extLst>
      <p:ext uri="{BB962C8B-B14F-4D97-AF65-F5344CB8AC3E}">
        <p14:creationId xmlns:p14="http://schemas.microsoft.com/office/powerpoint/2010/main" val="221721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39D945B-9AB7-4506-9D98-BA65B9FC0401}"/>
              </a:ext>
            </a:extLst>
          </p:cNvPr>
          <p:cNvSpPr>
            <a:spLocks noGrp="1"/>
          </p:cNvSpPr>
          <p:nvPr>
            <p:ph idx="1"/>
          </p:nvPr>
        </p:nvSpPr>
        <p:spPr>
          <a:xfrm>
            <a:off x="1159564" y="870136"/>
            <a:ext cx="9872871" cy="5117727"/>
          </a:xfrm>
        </p:spPr>
        <p:txBody>
          <a:bodyPr>
            <a:noAutofit/>
          </a:bodyPr>
          <a:lstStyle/>
          <a:p>
            <a:pPr indent="0" algn="just">
              <a:lnSpc>
                <a:spcPct val="115000"/>
              </a:lnSpc>
              <a:spcAft>
                <a:spcPts val="1000"/>
              </a:spcAft>
              <a:buNone/>
            </a:pPr>
            <a:r>
              <a:rPr lang="ru-RU" sz="1800" u="sng" dirty="0">
                <a:effectLst/>
                <a:ea typeface="Calibri" panose="020F0502020204030204" pitchFamily="34" charset="0"/>
                <a:cs typeface="Arial" panose="020B0604020202020204" pitchFamily="34" charset="0"/>
              </a:rPr>
              <a:t>Рацион № 1</a:t>
            </a:r>
            <a:r>
              <a:rPr lang="ru-RU" sz="1800" dirty="0">
                <a:effectLst/>
                <a:ea typeface="Calibri" panose="020F0502020204030204" pitchFamily="34" charset="0"/>
                <a:cs typeface="Arial" panose="020B0604020202020204" pitchFamily="34" charset="0"/>
              </a:rPr>
              <a:t> разработан для ЛПП работников, контактирующих с радиоактивными веществами и источниками ионизирующих излучений, в том числе:</a:t>
            </a:r>
          </a:p>
          <a:p>
            <a:pPr indent="0" algn="just">
              <a:lnSpc>
                <a:spcPct val="115000"/>
              </a:lnSpc>
              <a:spcAft>
                <a:spcPts val="1000"/>
              </a:spcAft>
              <a:buNone/>
            </a:pPr>
            <a:r>
              <a:rPr lang="ru-RU" sz="1800" dirty="0">
                <a:effectLst/>
                <a:ea typeface="Calibri" panose="020F0502020204030204" pitchFamily="34" charset="0"/>
                <a:cs typeface="Arial" panose="020B0604020202020204" pitchFamily="34" charset="0"/>
              </a:rPr>
              <a:t> 1) непосредственно занятых на добыче и переработке (включая погрузочные работы и хранение) урановых и ториевых руд; получении и переработке урана, тория, трития, радия, тория-228, радия-228, актиния-228, полония, трансурановых элементов, продуктов деления урана и тория; </a:t>
            </a:r>
          </a:p>
          <a:p>
            <a:pPr indent="0" algn="just">
              <a:lnSpc>
                <a:spcPct val="115000"/>
              </a:lnSpc>
              <a:spcAft>
                <a:spcPts val="1000"/>
              </a:spcAft>
              <a:buNone/>
            </a:pPr>
            <a:r>
              <a:rPr lang="ru-RU" sz="1800" dirty="0">
                <a:effectLst/>
                <a:ea typeface="Calibri" panose="020F0502020204030204" pitchFamily="34" charset="0"/>
                <a:cs typeface="Arial" panose="020B0604020202020204" pitchFamily="34" charset="0"/>
              </a:rPr>
              <a:t>2) занятых на исследовательских, транспортных, опытно-промышленных атомных реакторах, на их прототипах, </a:t>
            </a:r>
            <a:r>
              <a:rPr lang="ru-RU" sz="1800" dirty="0" err="1">
                <a:effectLst/>
                <a:ea typeface="Calibri" panose="020F0502020204030204" pitchFamily="34" charset="0"/>
                <a:cs typeface="Arial" panose="020B0604020202020204" pitchFamily="34" charset="0"/>
              </a:rPr>
              <a:t>критсборках</a:t>
            </a:r>
            <a:r>
              <a:rPr lang="ru-RU" sz="1800" dirty="0">
                <a:effectLst/>
                <a:ea typeface="Calibri" panose="020F0502020204030204" pitchFamily="34" charset="0"/>
                <a:cs typeface="Arial" panose="020B0604020202020204" pitchFamily="34" charset="0"/>
              </a:rPr>
              <a:t> и импульсных реакторах, опытных термоядерных установках и мощных изотопных </a:t>
            </a:r>
            <a:r>
              <a:rPr lang="ru-RU" sz="1800" dirty="0" err="1">
                <a:effectLst/>
                <a:ea typeface="Calibri" panose="020F0502020204030204" pitchFamily="34" charset="0"/>
                <a:cs typeface="Arial" panose="020B0604020202020204" pitchFamily="34" charset="0"/>
              </a:rPr>
              <a:t>облучательных</a:t>
            </a:r>
            <a:r>
              <a:rPr lang="ru-RU" sz="1800" dirty="0">
                <a:effectLst/>
                <a:ea typeface="Calibri" panose="020F0502020204030204" pitchFamily="34" charset="0"/>
                <a:cs typeface="Arial" panose="020B0604020202020204" pitchFamily="34" charset="0"/>
              </a:rPr>
              <a:t> γ-установках. </a:t>
            </a:r>
          </a:p>
          <a:p>
            <a:pPr marL="45720" indent="0">
              <a:buNone/>
            </a:pPr>
            <a:r>
              <a:rPr lang="ru-RU" sz="1800" dirty="0">
                <a:effectLst/>
                <a:ea typeface="Calibri" panose="020F0502020204030204" pitchFamily="34" charset="0"/>
              </a:rPr>
              <a:t>Рацион № 1 содержит 59 г белков, 51 г жиров, 159 г углеводов, дополнительно в его состав вводят 150 мг витамина С. Рацион должен обеспечивать дополнительное поступление в организм антиоксидантных нутриентов и обеспечивать защиту организма от </a:t>
            </a:r>
            <a:r>
              <a:rPr lang="ru-RU" sz="1800" dirty="0" err="1">
                <a:effectLst/>
                <a:ea typeface="Calibri" panose="020F0502020204030204" pitchFamily="34" charset="0"/>
              </a:rPr>
              <a:t>радионагрузки</a:t>
            </a:r>
            <a:r>
              <a:rPr lang="ru-RU" sz="1800" dirty="0">
                <a:effectLst/>
                <a:ea typeface="Calibri" panose="020F0502020204030204" pitchFamily="34" charset="0"/>
              </a:rPr>
              <a:t>, предотвращая перекисное окисление липидов и снижая последствия радиационного мутагенеза.</a:t>
            </a:r>
            <a:endParaRPr lang="ru-RU" sz="1800" dirty="0"/>
          </a:p>
        </p:txBody>
      </p:sp>
    </p:spTree>
    <p:extLst>
      <p:ext uri="{BB962C8B-B14F-4D97-AF65-F5344CB8AC3E}">
        <p14:creationId xmlns:p14="http://schemas.microsoft.com/office/powerpoint/2010/main" val="18797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ED8B474-CB86-425A-BD5B-436E85CCEC7F}"/>
              </a:ext>
            </a:extLst>
          </p:cNvPr>
          <p:cNvSpPr>
            <a:spLocks noGrp="1"/>
          </p:cNvSpPr>
          <p:nvPr>
            <p:ph idx="1"/>
          </p:nvPr>
        </p:nvSpPr>
        <p:spPr>
          <a:xfrm>
            <a:off x="1159564" y="1409700"/>
            <a:ext cx="9872871" cy="4038600"/>
          </a:xfrm>
        </p:spPr>
        <p:txBody>
          <a:bodyPr>
            <a:normAutofit fontScale="92500" lnSpcReduction="10000"/>
          </a:bodyPr>
          <a:lstStyle/>
          <a:p>
            <a:pPr indent="0" algn="just">
              <a:lnSpc>
                <a:spcPct val="115000"/>
              </a:lnSpc>
              <a:spcAft>
                <a:spcPts val="1000"/>
              </a:spcAft>
              <a:buNone/>
            </a:pPr>
            <a:r>
              <a:rPr lang="ru-RU" sz="1800" u="sng" dirty="0">
                <a:effectLst/>
                <a:ea typeface="Calibri" panose="020F0502020204030204" pitchFamily="34" charset="0"/>
                <a:cs typeface="Arial" panose="020B0604020202020204" pitchFamily="34" charset="0"/>
              </a:rPr>
              <a:t>Рацион № 2 </a:t>
            </a:r>
            <a:r>
              <a:rPr lang="ru-RU" sz="1800" dirty="0">
                <a:effectLst/>
                <a:ea typeface="Calibri" panose="020F0502020204030204" pitchFamily="34" charset="0"/>
                <a:cs typeface="Arial" panose="020B0604020202020204" pitchFamily="34" charset="0"/>
              </a:rPr>
              <a:t>предназначен для ЛПП работников, контактирующих на производстве с неорганическими кислотами, щелочными металлами, соединениями хлора и фтора, фосфорорганическими и цианистыми соединениями. Он содержит 63 г белка, 50 г жира, 185 г углеводов, дополнительно в его состав вводят витамин А и витамин С в количествах соответственно 2 и 100 мг.</a:t>
            </a:r>
            <a:endParaRPr lang="ru-RU" sz="1800" dirty="0">
              <a:ea typeface="Calibri" panose="020F0502020204030204" pitchFamily="34" charset="0"/>
              <a:cs typeface="Arial" panose="020B0604020202020204" pitchFamily="34" charset="0"/>
            </a:endParaRPr>
          </a:p>
          <a:p>
            <a:pPr indent="0" algn="just">
              <a:lnSpc>
                <a:spcPct val="115000"/>
              </a:lnSpc>
              <a:spcAft>
                <a:spcPts val="1000"/>
              </a:spcAft>
              <a:buNone/>
            </a:pPr>
            <a:r>
              <a:rPr lang="ru-RU" sz="1800" u="sng" dirty="0">
                <a:effectLst/>
                <a:ea typeface="Calibri" panose="020F0502020204030204" pitchFamily="34" charset="0"/>
              </a:rPr>
              <a:t>Рацион № 2а</a:t>
            </a:r>
            <a:r>
              <a:rPr lang="ru-RU" sz="1800" dirty="0">
                <a:effectLst/>
                <a:ea typeface="Calibri" panose="020F0502020204030204" pitchFamily="34" charset="0"/>
              </a:rPr>
              <a:t> предназначен для ЛПП работников, контактирующих на производстве с хромом и хромсодержащими соединениями. Рацион должен обеспечивать гипоаллергенную направленность питания у данной категории работников. Он более строго сбалансирован по животным белкам и незаменимым аминокислотам, растительному маслу (ПНЖК), витаминам. Рацион № 2а содержит 52 г белка, 63 г жира, 156 г углеводов, с дополнительным включением витаминов С — 150 мг, А — 2 мг, РР — 15 мг, S-</a:t>
            </a:r>
            <a:r>
              <a:rPr lang="ru-RU" sz="1800" dirty="0" err="1">
                <a:effectLst/>
                <a:ea typeface="Calibri" panose="020F0502020204030204" pitchFamily="34" charset="0"/>
              </a:rPr>
              <a:t>метилметионина</a:t>
            </a:r>
            <a:r>
              <a:rPr lang="ru-RU" sz="1800" dirty="0">
                <a:effectLst/>
                <a:ea typeface="Calibri" panose="020F0502020204030204" pitchFamily="34" charset="0"/>
              </a:rPr>
              <a:t> — 25 мг, а также 100 мл минеральной воды «Нарзан» (минеральная вода с минерализацией не более 2-3 г/л).</a:t>
            </a:r>
            <a:endParaRPr lang="ru-RU" dirty="0"/>
          </a:p>
        </p:txBody>
      </p:sp>
      <p:pic>
        <p:nvPicPr>
          <p:cNvPr id="5" name="Рисунок 4">
            <a:extLst>
              <a:ext uri="{FF2B5EF4-FFF2-40B4-BE49-F238E27FC236}">
                <a16:creationId xmlns:a16="http://schemas.microsoft.com/office/drawing/2014/main" id="{CA94C1AF-C9C7-4B77-8218-D843C66D5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501" y="5109447"/>
            <a:ext cx="1910063" cy="1432547"/>
          </a:xfrm>
          <a:prstGeom prst="rect">
            <a:avLst/>
          </a:prstGeom>
        </p:spPr>
      </p:pic>
    </p:spTree>
    <p:extLst>
      <p:ext uri="{BB962C8B-B14F-4D97-AF65-F5344CB8AC3E}">
        <p14:creationId xmlns:p14="http://schemas.microsoft.com/office/powerpoint/2010/main" val="3160317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04FBEB7-9AF5-47C6-A9BD-4CBF9F383541}"/>
              </a:ext>
            </a:extLst>
          </p:cNvPr>
          <p:cNvSpPr>
            <a:spLocks noGrp="1"/>
          </p:cNvSpPr>
          <p:nvPr>
            <p:ph idx="1"/>
          </p:nvPr>
        </p:nvSpPr>
        <p:spPr>
          <a:xfrm>
            <a:off x="1159564" y="1467035"/>
            <a:ext cx="9872871" cy="3923930"/>
          </a:xfrm>
        </p:spPr>
        <p:txBody>
          <a:bodyPr>
            <a:normAutofit lnSpcReduction="10000"/>
          </a:bodyPr>
          <a:lstStyle/>
          <a:p>
            <a:pPr marL="45720" indent="0" algn="just">
              <a:lnSpc>
                <a:spcPct val="160000"/>
              </a:lnSpc>
              <a:buNone/>
            </a:pPr>
            <a:r>
              <a:rPr lang="ru-RU" sz="1800" u="sng" dirty="0">
                <a:effectLst/>
                <a:ea typeface="Calibri" panose="020F0502020204030204" pitchFamily="34" charset="0"/>
              </a:rPr>
              <a:t>Рацион № 3</a:t>
            </a:r>
            <a:r>
              <a:rPr lang="ru-RU" sz="1800" dirty="0">
                <a:effectLst/>
                <a:ea typeface="Calibri" panose="020F0502020204030204" pitchFamily="34" charset="0"/>
              </a:rPr>
              <a:t> предназначен для ЛПП работников, контактирующих на производстве с неорганическими и органическими соединениями свинца. Он содержит 64 г белка, 52 г жира, 198 г углеводов и дополнительно 150 мг аскорбиновой кислоты. При назначении рациона № 3 обязательно должна предусматриваться ежедневная выдача блюд из овощей и фруктов, не подвергнутых термической обработке (салаты, винегреты), для максимального сохранения в них витаминов и </a:t>
            </a:r>
            <a:r>
              <a:rPr lang="ru-RU" sz="1800" dirty="0" err="1">
                <a:effectLst/>
                <a:ea typeface="Calibri" panose="020F0502020204030204" pitchFamily="34" charset="0"/>
              </a:rPr>
              <a:t>неперевариваемых</a:t>
            </a:r>
            <a:r>
              <a:rPr lang="ru-RU" sz="1800" dirty="0">
                <a:effectLst/>
                <a:ea typeface="Calibri" panose="020F0502020204030204" pitchFamily="34" charset="0"/>
              </a:rPr>
              <a:t> пищевых волокон. С этой же целью необходимо использовать хлеб из муки грубого помола и </a:t>
            </a:r>
            <a:r>
              <a:rPr lang="ru-RU" sz="1800" dirty="0" err="1">
                <a:effectLst/>
                <a:ea typeface="Calibri" panose="020F0502020204030204" pitchFamily="34" charset="0"/>
              </a:rPr>
              <a:t>низкоочищенные</a:t>
            </a:r>
            <a:r>
              <a:rPr lang="ru-RU" sz="1800" dirty="0">
                <a:effectLst/>
                <a:ea typeface="Calibri" panose="020F0502020204030204" pitchFamily="34" charset="0"/>
              </a:rPr>
              <a:t> крупы (например, овес вместо «Геркулеса»). Молоко в натуральном виде не выдается, заменяется кефиром и кисломолочными продуктами.</a:t>
            </a:r>
            <a:endParaRPr lang="ru-RU" dirty="0"/>
          </a:p>
        </p:txBody>
      </p:sp>
      <p:pic>
        <p:nvPicPr>
          <p:cNvPr id="5" name="Рисунок 4">
            <a:extLst>
              <a:ext uri="{FF2B5EF4-FFF2-40B4-BE49-F238E27FC236}">
                <a16:creationId xmlns:a16="http://schemas.microsoft.com/office/drawing/2014/main" id="{EE01BF91-59C2-4F2B-B0C6-1103E8B68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1965" y="4873841"/>
            <a:ext cx="2587264" cy="1661429"/>
          </a:xfrm>
          <a:prstGeom prst="rect">
            <a:avLst/>
          </a:prstGeom>
        </p:spPr>
      </p:pic>
    </p:spTree>
    <p:extLst>
      <p:ext uri="{BB962C8B-B14F-4D97-AF65-F5344CB8AC3E}">
        <p14:creationId xmlns:p14="http://schemas.microsoft.com/office/powerpoint/2010/main" val="2002057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2413C1C-7465-4B3D-9EF8-9A89C00450FB}"/>
              </a:ext>
            </a:extLst>
          </p:cNvPr>
          <p:cNvSpPr>
            <a:spLocks noGrp="1"/>
          </p:cNvSpPr>
          <p:nvPr>
            <p:ph idx="1"/>
          </p:nvPr>
        </p:nvSpPr>
        <p:spPr>
          <a:xfrm>
            <a:off x="1159564" y="1308999"/>
            <a:ext cx="9872871" cy="4240001"/>
          </a:xfrm>
        </p:spPr>
        <p:txBody>
          <a:bodyPr>
            <a:normAutofit/>
          </a:bodyPr>
          <a:lstStyle/>
          <a:p>
            <a:pPr marL="45720" indent="0" algn="just">
              <a:lnSpc>
                <a:spcPct val="150000"/>
              </a:lnSpc>
              <a:buNone/>
            </a:pPr>
            <a:r>
              <a:rPr lang="ru-RU" sz="1800" u="sng" dirty="0">
                <a:effectLst/>
                <a:ea typeface="Calibri" panose="020F0502020204030204" pitchFamily="34" charset="0"/>
              </a:rPr>
              <a:t>Рацион № 4</a:t>
            </a:r>
            <a:r>
              <a:rPr lang="ru-RU" sz="1800" dirty="0">
                <a:effectLst/>
                <a:ea typeface="Calibri" panose="020F0502020204030204" pitchFamily="34" charset="0"/>
              </a:rPr>
              <a:t> предназначен для ЛПП работников, контактирующих на производстве с соединениями бензола и фенола, хлорированных углеводородов, азокрасителей, мышьяка, ртути, стеклопластиков, а также при работе в условиях повышенного внешнего давления. Этот рацион является одним из самых широко применяемых в ЛПП. Он содержит 65 г белка, 45 г жира, 181 г углеводов с дополнительным включением витаминов С — 150 мг и B</a:t>
            </a:r>
            <a:r>
              <a:rPr lang="ru-RU" sz="1800" baseline="-25000" dirty="0">
                <a:effectLst/>
                <a:ea typeface="Calibri" panose="020F0502020204030204" pitchFamily="34" charset="0"/>
              </a:rPr>
              <a:t>1</a:t>
            </a:r>
            <a:r>
              <a:rPr lang="ru-RU" sz="1800" dirty="0">
                <a:effectLst/>
                <a:ea typeface="Calibri" panose="020F0502020204030204" pitchFamily="34" charset="0"/>
              </a:rPr>
              <a:t> — 4 мг (последний на работах с соединениями мышьяка, ртути и теллура). Цель назначения рациона № 4 состоит в защите печени и кроветворных органов от </a:t>
            </a:r>
            <a:r>
              <a:rPr lang="ru-RU" sz="1800" dirty="0" err="1">
                <a:effectLst/>
                <a:ea typeface="Calibri" panose="020F0502020204030204" pitchFamily="34" charset="0"/>
              </a:rPr>
              <a:t>тропных</a:t>
            </a:r>
            <a:r>
              <a:rPr lang="ru-RU" sz="1800" dirty="0">
                <a:effectLst/>
                <a:ea typeface="Calibri" panose="020F0502020204030204" pitchFamily="34" charset="0"/>
              </a:rPr>
              <a:t> к ним соединений как органической, так и неорганической природы. Он обладает </a:t>
            </a:r>
            <a:r>
              <a:rPr lang="ru-RU" sz="1800" dirty="0" err="1">
                <a:effectLst/>
                <a:ea typeface="Calibri" panose="020F0502020204030204" pitchFamily="34" charset="0"/>
              </a:rPr>
              <a:t>липотропной</a:t>
            </a:r>
            <a:r>
              <a:rPr lang="ru-RU" sz="1800" dirty="0">
                <a:effectLst/>
                <a:ea typeface="Calibri" panose="020F0502020204030204" pitchFamily="34" charset="0"/>
              </a:rPr>
              <a:t> направленностью (уменьшает накопление жиров в печени, способствуя их транспорту в кровь) и содержит мало жиров.</a:t>
            </a:r>
            <a:endParaRPr lang="ru-RU" dirty="0"/>
          </a:p>
        </p:txBody>
      </p:sp>
      <p:pic>
        <p:nvPicPr>
          <p:cNvPr id="7170" name="Picture 2">
            <a:extLst>
              <a:ext uri="{FF2B5EF4-FFF2-40B4-BE49-F238E27FC236}">
                <a16:creationId xmlns:a16="http://schemas.microsoft.com/office/drawing/2014/main" id="{8F45CDAC-6B78-4BC5-A581-A40F9785F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9927" y="5132366"/>
            <a:ext cx="2116372" cy="140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46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8E1CCB8-3D6F-46CB-834B-D33D3B63EE34}"/>
              </a:ext>
            </a:extLst>
          </p:cNvPr>
          <p:cNvSpPr>
            <a:spLocks noGrp="1"/>
          </p:cNvSpPr>
          <p:nvPr>
            <p:ph idx="1"/>
          </p:nvPr>
        </p:nvSpPr>
        <p:spPr>
          <a:xfrm>
            <a:off x="1159564" y="1560250"/>
            <a:ext cx="9872871" cy="3737499"/>
          </a:xfrm>
        </p:spPr>
        <p:txBody>
          <a:bodyPr>
            <a:normAutofit/>
          </a:bodyPr>
          <a:lstStyle/>
          <a:p>
            <a:pPr marL="45720" indent="0" algn="just">
              <a:lnSpc>
                <a:spcPct val="150000"/>
              </a:lnSpc>
              <a:buNone/>
            </a:pPr>
            <a:r>
              <a:rPr lang="ru-RU" sz="1800" u="sng" dirty="0">
                <a:effectLst/>
                <a:ea typeface="Calibri" panose="020F0502020204030204" pitchFamily="34" charset="0"/>
              </a:rPr>
              <a:t>Рацион № 4а</a:t>
            </a:r>
            <a:r>
              <a:rPr lang="ru-RU" sz="1800" dirty="0">
                <a:effectLst/>
                <a:ea typeface="Calibri" panose="020F0502020204030204" pitchFamily="34" charset="0"/>
              </a:rPr>
              <a:t> предназначен для ЛПП работников, контактирующих на производстве с фосфорной кислотой, фосфорным ангидридом, фосфором и его другими производными. Он содержит значительное количество овощей и источников животного белка. В этом рационе должны быть максимально сокращены жиры: как за счет небольшого количества масел, так и в результате использования нежирных сортов мяса и молочных продуктов. Цельное молоко заменяют кефиром. Все это способствует снижению всасывания фосфора в желудочно-кишечном тракте. Рацион № 4а содержит 54 г белка, 43 г жира, 200 г углеводов с дополнительным включением витаминов С — 100 мг и В</a:t>
            </a:r>
            <a:r>
              <a:rPr lang="ru-RU" sz="1800" baseline="-25000" dirty="0">
                <a:effectLst/>
                <a:ea typeface="Calibri" panose="020F0502020204030204" pitchFamily="34" charset="0"/>
              </a:rPr>
              <a:t>1</a:t>
            </a:r>
            <a:r>
              <a:rPr lang="ru-RU" sz="1800" dirty="0">
                <a:effectLst/>
                <a:ea typeface="Calibri" panose="020F0502020204030204" pitchFamily="34" charset="0"/>
              </a:rPr>
              <a:t> — 2 мг.</a:t>
            </a:r>
            <a:endParaRPr lang="ru-RU" dirty="0"/>
          </a:p>
        </p:txBody>
      </p:sp>
      <p:pic>
        <p:nvPicPr>
          <p:cNvPr id="8194" name="Picture 2">
            <a:extLst>
              <a:ext uri="{FF2B5EF4-FFF2-40B4-BE49-F238E27FC236}">
                <a16:creationId xmlns:a16="http://schemas.microsoft.com/office/drawing/2014/main" id="{0A63E14B-E46A-4FC9-BFEF-F09BBC645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5670" y="5137555"/>
            <a:ext cx="2093259" cy="1394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726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CAA99C7-71C3-4B22-9309-6DBB44BA52CA}"/>
              </a:ext>
            </a:extLst>
          </p:cNvPr>
          <p:cNvSpPr>
            <a:spLocks noGrp="1"/>
          </p:cNvSpPr>
          <p:nvPr>
            <p:ph idx="1"/>
          </p:nvPr>
        </p:nvSpPr>
        <p:spPr>
          <a:xfrm>
            <a:off x="1159564" y="1253971"/>
            <a:ext cx="9872871" cy="4350058"/>
          </a:xfrm>
        </p:spPr>
        <p:txBody>
          <a:bodyPr>
            <a:normAutofit lnSpcReduction="10000"/>
          </a:bodyPr>
          <a:lstStyle/>
          <a:p>
            <a:pPr marL="45720" indent="0" algn="just">
              <a:lnSpc>
                <a:spcPct val="160000"/>
              </a:lnSpc>
              <a:buNone/>
            </a:pPr>
            <a:r>
              <a:rPr lang="ru-RU" sz="1800" u="sng" dirty="0">
                <a:effectLst/>
                <a:latin typeface="Arial" panose="020B0604020202020204" pitchFamily="34" charset="0"/>
                <a:ea typeface="Calibri" panose="020F0502020204030204" pitchFamily="34" charset="0"/>
              </a:rPr>
              <a:t>Рацион № 4б</a:t>
            </a:r>
            <a:r>
              <a:rPr lang="ru-RU" sz="1800" dirty="0">
                <a:effectLst/>
                <a:latin typeface="Arial" panose="020B0604020202020204" pitchFamily="34" charset="0"/>
                <a:ea typeface="Calibri" panose="020F0502020204030204" pitchFamily="34" charset="0"/>
              </a:rPr>
              <a:t> предназначен для ЛПП работников, контактирующих на производстве с очень опасными для здоровья анилиновыми и </a:t>
            </a:r>
            <a:r>
              <a:rPr lang="ru-RU" sz="1800" dirty="0" err="1">
                <a:effectLst/>
                <a:latin typeface="Arial" panose="020B0604020202020204" pitchFamily="34" charset="0"/>
                <a:ea typeface="Calibri" panose="020F0502020204030204" pitchFamily="34" charset="0"/>
              </a:rPr>
              <a:t>толуидиновыми</a:t>
            </a:r>
            <a:r>
              <a:rPr lang="ru-RU" sz="1800" dirty="0">
                <a:effectLst/>
                <a:latin typeface="Arial" panose="020B0604020202020204" pitchFamily="34" charset="0"/>
                <a:ea typeface="Calibri" panose="020F0502020204030204" pitchFamily="34" charset="0"/>
              </a:rPr>
              <a:t> производными, </a:t>
            </a:r>
            <a:r>
              <a:rPr lang="ru-RU" sz="1800" dirty="0" err="1">
                <a:effectLst/>
                <a:latin typeface="Arial" panose="020B0604020202020204" pitchFamily="34" charset="0"/>
                <a:ea typeface="Calibri" panose="020F0502020204030204" pitchFamily="34" charset="0"/>
              </a:rPr>
              <a:t>динитрохлорбензолом</a:t>
            </a:r>
            <a:r>
              <a:rPr lang="ru-RU" sz="1800" dirty="0">
                <a:effectLst/>
                <a:latin typeface="Arial" panose="020B0604020202020204" pitchFamily="34" charset="0"/>
                <a:ea typeface="Calibri" panose="020F0502020204030204" pitchFamily="34" charset="0"/>
              </a:rPr>
              <a:t> и динитротолуолом. Действие рациона направлено на снижение попадания в организм указанных химических соединений и повышение клеточных </a:t>
            </a:r>
            <a:r>
              <a:rPr lang="ru-RU" sz="1800" dirty="0" err="1">
                <a:effectLst/>
                <a:latin typeface="Arial" panose="020B0604020202020204" pitchFamily="34" charset="0"/>
                <a:ea typeface="Calibri" panose="020F0502020204030204" pitchFamily="34" charset="0"/>
              </a:rPr>
              <a:t>защитноадаптационных</a:t>
            </a:r>
            <a:r>
              <a:rPr lang="ru-RU" sz="1800" dirty="0">
                <a:effectLst/>
                <a:latin typeface="Arial" panose="020B0604020202020204" pitchFamily="34" charset="0"/>
                <a:ea typeface="Calibri" panose="020F0502020204030204" pitchFamily="34" charset="0"/>
              </a:rPr>
              <a:t> механизмов. С этой целью рацион включает в себя разнообразные растительные компоненты и обогащен широким спектром витаминов и глютаминовой кислотой, обеспечивающей общее </a:t>
            </a:r>
            <a:r>
              <a:rPr lang="ru-RU" sz="1800" dirty="0" err="1">
                <a:effectLst/>
                <a:latin typeface="Arial" panose="020B0604020202020204" pitchFamily="34" charset="0"/>
                <a:ea typeface="Calibri" panose="020F0502020204030204" pitchFamily="34" charset="0"/>
              </a:rPr>
              <a:t>дезинтоксикационное</a:t>
            </a:r>
            <a:r>
              <a:rPr lang="ru-RU" sz="1800" dirty="0">
                <a:effectLst/>
                <a:latin typeface="Arial" panose="020B0604020202020204" pitchFamily="34" charset="0"/>
                <a:ea typeface="Calibri" panose="020F0502020204030204" pitchFamily="34" charset="0"/>
              </a:rPr>
              <a:t> действие: витамины С — 150 мг, B</a:t>
            </a:r>
            <a:r>
              <a:rPr lang="ru-RU" sz="1800" baseline="-25000" dirty="0">
                <a:effectLst/>
                <a:latin typeface="Arial" panose="020B0604020202020204" pitchFamily="34" charset="0"/>
                <a:ea typeface="Calibri" panose="020F0502020204030204" pitchFamily="34" charset="0"/>
              </a:rPr>
              <a:t>1</a:t>
            </a:r>
            <a:r>
              <a:rPr lang="ru-RU" sz="1800" dirty="0">
                <a:effectLst/>
                <a:latin typeface="Arial" panose="020B0604020202020204" pitchFamily="34" charset="0"/>
                <a:ea typeface="Calibri" panose="020F0502020204030204" pitchFamily="34" charset="0"/>
              </a:rPr>
              <a:t> — 2 мг, В</a:t>
            </a:r>
            <a:r>
              <a:rPr lang="ru-RU" sz="1800" baseline="-25000" dirty="0">
                <a:effectLst/>
                <a:latin typeface="Arial" panose="020B0604020202020204" pitchFamily="34" charset="0"/>
                <a:ea typeface="Calibri" panose="020F0502020204030204" pitchFamily="34" charset="0"/>
              </a:rPr>
              <a:t>2</a:t>
            </a:r>
            <a:r>
              <a:rPr lang="ru-RU" sz="1800" dirty="0">
                <a:effectLst/>
                <a:latin typeface="Arial" panose="020B0604020202020204" pitchFamily="34" charset="0"/>
                <a:ea typeface="Calibri" panose="020F0502020204030204" pitchFamily="34" charset="0"/>
              </a:rPr>
              <a:t> — 2 мг, В</a:t>
            </a:r>
            <a:r>
              <a:rPr lang="ru-RU" sz="1800" baseline="-25000" dirty="0">
                <a:effectLst/>
                <a:latin typeface="Arial" panose="020B0604020202020204" pitchFamily="34" charset="0"/>
                <a:ea typeface="Calibri" panose="020F0502020204030204" pitchFamily="34" charset="0"/>
              </a:rPr>
              <a:t>6</a:t>
            </a:r>
            <a:r>
              <a:rPr lang="ru-RU" sz="1800" dirty="0">
                <a:effectLst/>
                <a:latin typeface="Arial" panose="020B0604020202020204" pitchFamily="34" charset="0"/>
                <a:ea typeface="Calibri" panose="020F0502020204030204" pitchFamily="34" charset="0"/>
              </a:rPr>
              <a:t> — 3 мг, РР — 20 мг, Е — 10 мг, глютаминовая кислота — 500 мг. Рацион № 46 содержит 56 г белков, 56 г жиров, 164 г углеводов.</a:t>
            </a:r>
            <a:endParaRPr lang="ru-RU" dirty="0"/>
          </a:p>
        </p:txBody>
      </p:sp>
      <p:pic>
        <p:nvPicPr>
          <p:cNvPr id="9218" name="Picture 2">
            <a:extLst>
              <a:ext uri="{FF2B5EF4-FFF2-40B4-BE49-F238E27FC236}">
                <a16:creationId xmlns:a16="http://schemas.microsoft.com/office/drawing/2014/main" id="{99DA3CED-3CEB-47A2-A0C5-F6ED3FBC5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784" y="5056635"/>
            <a:ext cx="2178618" cy="145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742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F5FD3E8-9A24-4CF1-B67F-7434E6CBA2A4}"/>
              </a:ext>
            </a:extLst>
          </p:cNvPr>
          <p:cNvSpPr>
            <a:spLocks noGrp="1"/>
          </p:cNvSpPr>
          <p:nvPr>
            <p:ph idx="1"/>
          </p:nvPr>
        </p:nvSpPr>
        <p:spPr>
          <a:xfrm>
            <a:off x="1159563" y="1912028"/>
            <a:ext cx="9872871" cy="3033944"/>
          </a:xfrm>
        </p:spPr>
        <p:txBody>
          <a:bodyPr>
            <a:normAutofit/>
          </a:bodyPr>
          <a:lstStyle/>
          <a:p>
            <a:pPr marL="45720" indent="0" algn="just">
              <a:lnSpc>
                <a:spcPct val="150000"/>
              </a:lnSpc>
              <a:buNone/>
            </a:pPr>
            <a:r>
              <a:rPr lang="ru-RU" sz="1800" u="sng" dirty="0">
                <a:effectLst/>
                <a:ea typeface="Calibri" panose="020F0502020204030204" pitchFamily="34" charset="0"/>
              </a:rPr>
              <a:t>Рацион № 5</a:t>
            </a:r>
            <a:r>
              <a:rPr lang="ru-RU" sz="1800" dirty="0">
                <a:effectLst/>
                <a:ea typeface="Calibri" panose="020F0502020204030204" pitchFamily="34" charset="0"/>
              </a:rPr>
              <a:t> предназначен для ЛПП работников, контактирующих на производстве с углеводородами, сероуглеродом, этиленгликолем, фосфорорганическими пестицидами, полимерными и синтетическими материалами, марганцем. Действие рациона № 5 направлено на  защиту нервной    системы    и    печени.    Он    содержит    лецитин,   ПНЖК, полноценные животные белки. Дополнительно выдается витамин В</a:t>
            </a:r>
            <a:r>
              <a:rPr lang="ru-RU" sz="1800" baseline="-25000" dirty="0">
                <a:effectLst/>
                <a:ea typeface="Calibri" panose="020F0502020204030204" pitchFamily="34" charset="0"/>
              </a:rPr>
              <a:t>1</a:t>
            </a:r>
            <a:r>
              <a:rPr lang="ru-RU" sz="1800" dirty="0">
                <a:effectLst/>
                <a:ea typeface="Calibri" panose="020F0502020204030204" pitchFamily="34" charset="0"/>
              </a:rPr>
              <a:t> (4 мг) и аскорбиновая кислота (150 мг). Этот рацион содержит 58 г белков, 53 г жиров, 172 г углеводов.</a:t>
            </a:r>
            <a:endParaRPr lang="ru-RU" dirty="0"/>
          </a:p>
        </p:txBody>
      </p:sp>
      <p:pic>
        <p:nvPicPr>
          <p:cNvPr id="10242" name="Picture 2">
            <a:extLst>
              <a:ext uri="{FF2B5EF4-FFF2-40B4-BE49-F238E27FC236}">
                <a16:creationId xmlns:a16="http://schemas.microsoft.com/office/drawing/2014/main" id="{4F320BFA-2F80-4329-AD7A-7358C5E68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7883" y="4524161"/>
            <a:ext cx="2283125" cy="205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85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7E62CE5-C7BD-4B3D-A8B6-06DF51E649E8}"/>
              </a:ext>
            </a:extLst>
          </p:cNvPr>
          <p:cNvSpPr>
            <a:spLocks noGrp="1"/>
          </p:cNvSpPr>
          <p:nvPr>
            <p:ph idx="1"/>
          </p:nvPr>
        </p:nvSpPr>
        <p:spPr>
          <a:xfrm>
            <a:off x="1159564" y="2584992"/>
            <a:ext cx="9872871" cy="1688015"/>
          </a:xfrm>
        </p:spPr>
        <p:txBody>
          <a:bodyPr>
            <a:normAutofit/>
          </a:bodyPr>
          <a:lstStyle/>
          <a:p>
            <a:pPr marL="45720" indent="0" algn="just">
              <a:lnSpc>
                <a:spcPct val="150000"/>
              </a:lnSpc>
              <a:buNone/>
            </a:pPr>
            <a:r>
              <a:rPr lang="ru-RU" sz="1800" dirty="0">
                <a:effectLst/>
                <a:ea typeface="Calibri" panose="020F0502020204030204" pitchFamily="34" charset="0"/>
              </a:rPr>
              <a:t>Витамины, предназначенные для дополнительного приема в рамках горячих завтраков, добавляются в виде водного раствора, как правило, в третье блюдо (С, группы В, а также </a:t>
            </a:r>
            <a:r>
              <a:rPr lang="ru-RU" sz="1800" dirty="0" err="1">
                <a:effectLst/>
                <a:ea typeface="Calibri" panose="020F0502020204030204" pitchFamily="34" charset="0"/>
              </a:rPr>
              <a:t>глутаминовая</a:t>
            </a:r>
            <a:r>
              <a:rPr lang="ru-RU" sz="1800" dirty="0">
                <a:effectLst/>
                <a:ea typeface="Calibri" panose="020F0502020204030204" pitchFamily="34" charset="0"/>
              </a:rPr>
              <a:t> кислота) или в масляных растворах в гарниры вторых блюд или салаты (А, Е).</a:t>
            </a:r>
            <a:endParaRPr lang="ru-RU" dirty="0"/>
          </a:p>
        </p:txBody>
      </p:sp>
      <p:pic>
        <p:nvPicPr>
          <p:cNvPr id="11266" name="Picture 2">
            <a:extLst>
              <a:ext uri="{FF2B5EF4-FFF2-40B4-BE49-F238E27FC236}">
                <a16:creationId xmlns:a16="http://schemas.microsoft.com/office/drawing/2014/main" id="{BB8E76A5-3919-4348-AB33-1F4DE447F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260" y="4048218"/>
            <a:ext cx="3691945" cy="246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10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CA46C9B-4A4D-4E77-A92B-3217DD663B3B}"/>
              </a:ext>
            </a:extLst>
          </p:cNvPr>
          <p:cNvSpPr>
            <a:spLocks noGrp="1"/>
          </p:cNvSpPr>
          <p:nvPr>
            <p:ph idx="1"/>
          </p:nvPr>
        </p:nvSpPr>
        <p:spPr>
          <a:xfrm>
            <a:off x="1159564" y="1489229"/>
            <a:ext cx="9872871" cy="3879542"/>
          </a:xfrm>
        </p:spPr>
        <p:txBody>
          <a:bodyPr>
            <a:normAutofit/>
          </a:bodyPr>
          <a:lstStyle/>
          <a:p>
            <a:pPr marL="45720" indent="0" algn="just">
              <a:lnSpc>
                <a:spcPct val="160000"/>
              </a:lnSpc>
              <a:buNone/>
            </a:pPr>
            <a:r>
              <a:rPr lang="ru-RU" sz="1800" dirty="0">
                <a:effectLst/>
                <a:latin typeface="Arial" panose="020B0604020202020204" pitchFamily="34" charset="0"/>
                <a:ea typeface="Calibri" panose="020F0502020204030204" pitchFamily="34" charset="0"/>
                <a:cs typeface="Arial" panose="020B0604020202020204" pitchFamily="34" charset="0"/>
              </a:rPr>
              <a:t>Целесообразно расширять в рационах питания ассортимент свежих овощей, фруктов и ягод за счет таких продуктов, как капуста, кабачки, тыква, огурцы, брюква, репа, салат, яблоки, груши, сливы, виноград, черноплодная рябина. При отсутствии свежих овощей для приготовления блюд лечебно-профилактического питания допускается использование хорошо вымоченных (с целью удаления хлористого натрия, острых специй и приправ) соленых, квашеных и маринованных овощей. Предусмотренное рационами лечебно-профилактическое питание следует приготовлять в виде отварных и паровых, а также печеных и тушеных (без предварительного обжаривания) блюд.</a:t>
            </a:r>
            <a:endParaRPr lang="ru-RU" dirty="0">
              <a:latin typeface="Arial" panose="020B0604020202020204" pitchFamily="34" charset="0"/>
              <a:cs typeface="Arial" panose="020B0604020202020204" pitchFamily="34" charset="0"/>
            </a:endParaRPr>
          </a:p>
        </p:txBody>
      </p:sp>
      <p:pic>
        <p:nvPicPr>
          <p:cNvPr id="12290" name="Picture 2">
            <a:extLst>
              <a:ext uri="{FF2B5EF4-FFF2-40B4-BE49-F238E27FC236}">
                <a16:creationId xmlns:a16="http://schemas.microsoft.com/office/drawing/2014/main" id="{220844F0-66A0-47B3-8AF8-1E719D8B4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5438" y="5101397"/>
            <a:ext cx="2010264" cy="1389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356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F19F265-33B6-4237-BD81-3A4CC5D24A9A}"/>
              </a:ext>
            </a:extLst>
          </p:cNvPr>
          <p:cNvSpPr>
            <a:spLocks noGrp="1"/>
          </p:cNvSpPr>
          <p:nvPr>
            <p:ph idx="1"/>
          </p:nvPr>
        </p:nvSpPr>
        <p:spPr>
          <a:xfrm>
            <a:off x="1159564" y="1623366"/>
            <a:ext cx="9872871" cy="3611267"/>
          </a:xfrm>
        </p:spPr>
        <p:txBody>
          <a:bodyPr>
            <a:normAutofit lnSpcReduction="10000"/>
          </a:bodyPr>
          <a:lstStyle/>
          <a:p>
            <a:pPr marL="45720" indent="0" algn="just">
              <a:lnSpc>
                <a:spcPct val="150000"/>
              </a:lnSpc>
              <a:buNone/>
            </a:pPr>
            <a:r>
              <a:rPr lang="ru-RU" sz="1800" dirty="0">
                <a:effectLst/>
                <a:latin typeface="Arial" panose="020B0604020202020204" pitchFamily="34" charset="0"/>
                <a:ea typeface="Calibri" panose="020F0502020204030204" pitchFamily="34" charset="0"/>
                <a:cs typeface="Arial" panose="020B0604020202020204" pitchFamily="34" charset="0"/>
              </a:rPr>
              <a:t>Одним из важных и эффективных мероприятий, направленных на сохранение здоровья рабочих, профилактику и лечение ряда профессиональных заболеваний, является лечебно-профилактическое питание (ЛПП), которое должно быть организовано в соответствии с требованиями Приказов Министерства здравоохранения и социального развития № 45н и № 46н. Лечебно-профилактическое питание  — это питание лиц, работающих в условиях неблагоприятного воздействия производственной среды. Применение на промышленных предприятиях усовершенствованных технологий и автоматизация труда позволили улучшить условия работы, однако не сократили времени контакта с вредными химическими веществами.</a:t>
            </a:r>
            <a:endParaRPr lang="ru-RU"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18063AF0-F422-4356-97CE-B9C24958D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5942" y="4860407"/>
            <a:ext cx="2527354" cy="1684903"/>
          </a:xfrm>
          <a:prstGeom prst="rect">
            <a:avLst/>
          </a:prstGeom>
        </p:spPr>
      </p:pic>
    </p:spTree>
    <p:extLst>
      <p:ext uri="{BB962C8B-B14F-4D97-AF65-F5344CB8AC3E}">
        <p14:creationId xmlns:p14="http://schemas.microsoft.com/office/powerpoint/2010/main" val="178515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62B22A5-1360-4526-A7CC-034F7C11FB6B}"/>
              </a:ext>
            </a:extLst>
          </p:cNvPr>
          <p:cNvSpPr>
            <a:spLocks noGrp="1"/>
          </p:cNvSpPr>
          <p:nvPr>
            <p:ph idx="1"/>
          </p:nvPr>
        </p:nvSpPr>
        <p:spPr>
          <a:xfrm>
            <a:off x="1159564" y="889986"/>
            <a:ext cx="9872871" cy="5078028"/>
          </a:xfrm>
        </p:spPr>
        <p:txBody>
          <a:bodyPr>
            <a:normAutofit lnSpcReduction="10000"/>
          </a:bodyPr>
          <a:lstStyle/>
          <a:p>
            <a:pPr marL="45720" indent="0" algn="just">
              <a:lnSpc>
                <a:spcPct val="160000"/>
              </a:lnSpc>
              <a:buNone/>
            </a:pPr>
            <a:r>
              <a:rPr lang="ru-RU" sz="1800" dirty="0">
                <a:effectLst/>
                <a:ea typeface="Calibri" panose="020F0502020204030204" pitchFamily="34" charset="0"/>
              </a:rPr>
              <a:t>Рационы ЛПП разработаны с учетом </a:t>
            </a:r>
            <a:r>
              <a:rPr lang="ru-RU" sz="1800" dirty="0" err="1">
                <a:effectLst/>
                <a:ea typeface="Calibri" panose="020F0502020204030204" pitchFamily="34" charset="0"/>
              </a:rPr>
              <a:t>патохимических</a:t>
            </a:r>
            <a:r>
              <a:rPr lang="ru-RU" sz="1800" dirty="0">
                <a:effectLst/>
                <a:ea typeface="Calibri" panose="020F0502020204030204" pitchFamily="34" charset="0"/>
              </a:rPr>
              <a:t> и </a:t>
            </a:r>
            <a:r>
              <a:rPr lang="ru-RU" sz="1800" dirty="0" err="1">
                <a:effectLst/>
                <a:ea typeface="Calibri" panose="020F0502020204030204" pitchFamily="34" charset="0"/>
              </a:rPr>
              <a:t>защитноадаптационных</a:t>
            </a:r>
            <a:r>
              <a:rPr lang="ru-RU" sz="1800" dirty="0">
                <a:effectLst/>
                <a:ea typeface="Calibri" panose="020F0502020204030204" pitchFamily="34" charset="0"/>
              </a:rPr>
              <a:t> процессов, происходящих в организме человека при производственном контакте с относительно большими концентрациями чужеродного соединения. В силу этого строгое выполнение рациона горячего завтрака в части продуктового набора и дополнительного приема витаминов и минеральных вод является существенным фактором, обеспечивающим  эффективность ЛПП. При отсутствии какого-либо продукта в виде исключения (одноразово или на короткое время) допускается его замена на другой продукт, близкий по химическому составу, в пределах утвержденных норм взаимозаменяемости продуктов. Другими факторами, определяющими эффективность ЛПП, являются организация выдачи горячих завтраков и других видов ЛПП в строгом соответствии с утвержденными правилами и проведение регулярных медицинских осмотров и гигиенического обучения работников, занятых на вредных производствах.</a:t>
            </a:r>
            <a:endParaRPr lang="ru-RU" dirty="0"/>
          </a:p>
        </p:txBody>
      </p:sp>
    </p:spTree>
    <p:extLst>
      <p:ext uri="{BB962C8B-B14F-4D97-AF65-F5344CB8AC3E}">
        <p14:creationId xmlns:p14="http://schemas.microsoft.com/office/powerpoint/2010/main" val="407605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079BEF-A0DE-4D03-8C5E-3FDD3AA0F7B9}"/>
              </a:ext>
            </a:extLst>
          </p:cNvPr>
          <p:cNvSpPr>
            <a:spLocks noGrp="1"/>
          </p:cNvSpPr>
          <p:nvPr>
            <p:ph type="title"/>
          </p:nvPr>
        </p:nvSpPr>
        <p:spPr/>
        <p:txBody>
          <a:bodyPr/>
          <a:lstStyle/>
          <a:p>
            <a:r>
              <a:rPr lang="ru-RU" sz="1800" b="1" dirty="0">
                <a:solidFill>
                  <a:schemeClr val="tx1"/>
                </a:solidFill>
                <a:effectLst/>
                <a:ea typeface="Calibri" panose="020F0502020204030204" pitchFamily="34" charset="0"/>
              </a:rPr>
              <a:t>Молоко (кисломолочные продукты)</a:t>
            </a:r>
            <a:endParaRPr lang="ru-RU" dirty="0">
              <a:solidFill>
                <a:schemeClr val="tx1"/>
              </a:solidFill>
            </a:endParaRPr>
          </a:p>
        </p:txBody>
      </p:sp>
      <p:sp>
        <p:nvSpPr>
          <p:cNvPr id="3" name="Объект 2">
            <a:extLst>
              <a:ext uri="{FF2B5EF4-FFF2-40B4-BE49-F238E27FC236}">
                <a16:creationId xmlns:a16="http://schemas.microsoft.com/office/drawing/2014/main" id="{4E0B0BE7-FB03-485A-95E2-9602C1011AC5}"/>
              </a:ext>
            </a:extLst>
          </p:cNvPr>
          <p:cNvSpPr>
            <a:spLocks noGrp="1"/>
          </p:cNvSpPr>
          <p:nvPr>
            <p:ph idx="1"/>
          </p:nvPr>
        </p:nvSpPr>
        <p:spPr>
          <a:xfrm>
            <a:off x="1143000" y="2138082"/>
            <a:ext cx="9872871" cy="2581835"/>
          </a:xfrm>
        </p:spPr>
        <p:txBody>
          <a:bodyPr/>
          <a:lstStyle/>
          <a:p>
            <a:pPr marL="45720" indent="0" algn="just">
              <a:buNone/>
            </a:pPr>
            <a:r>
              <a:rPr lang="ru-RU" sz="1800" dirty="0">
                <a:effectLst/>
                <a:ea typeface="Calibri" panose="020F0502020204030204" pitchFamily="34" charset="0"/>
                <a:cs typeface="Arial" panose="020B0604020202020204" pitchFamily="34" charset="0"/>
              </a:rPr>
              <a:t>На работах с вредными условиями труда работникам выдаются бесплатно по установленным нормам молоко или другие равноценные пищевые продукты. В отличие от широкого профилактического назначения горячих завтраков (связанных с защитой от комплекса особо вредных условий труда) молоко выдают, как правило, для алиментарной профилактики воздействия конкретного неблагоприятного производственного фактора (вещества). Нормы и условия бесплатной выдачи работникам, занятым на работах с вредными условиями труда, молока или других равноценных пищевых продуктов, которые могут выдаваться работникам вместо молока утверждены Приказом Министерства здравоохранения и социального развития РФ от 16 февраля 2009 г. N 45н.</a:t>
            </a:r>
          </a:p>
        </p:txBody>
      </p:sp>
      <p:pic>
        <p:nvPicPr>
          <p:cNvPr id="13314" name="Picture 2">
            <a:extLst>
              <a:ext uri="{FF2B5EF4-FFF2-40B4-BE49-F238E27FC236}">
                <a16:creationId xmlns:a16="http://schemas.microsoft.com/office/drawing/2014/main" id="{F976DE8C-2294-4EF8-9E3E-AD31B3A6A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303" y="4552446"/>
            <a:ext cx="2916891" cy="194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091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5D44F60-E354-41C8-9AA7-2A7F9CB08B0F}"/>
              </a:ext>
            </a:extLst>
          </p:cNvPr>
          <p:cNvSpPr>
            <a:spLocks noGrp="1"/>
          </p:cNvSpPr>
          <p:nvPr>
            <p:ph idx="1"/>
          </p:nvPr>
        </p:nvSpPr>
        <p:spPr>
          <a:xfrm>
            <a:off x="1159564" y="2320629"/>
            <a:ext cx="9872871" cy="2216742"/>
          </a:xfrm>
        </p:spPr>
        <p:txBody>
          <a:bodyPr>
            <a:normAutofit/>
          </a:bodyPr>
          <a:lstStyle/>
          <a:p>
            <a:pPr marL="45720" indent="0" algn="just">
              <a:lnSpc>
                <a:spcPct val="150000"/>
              </a:lnSpc>
              <a:buNone/>
            </a:pPr>
            <a:r>
              <a:rPr lang="ru-RU" sz="1800" dirty="0">
                <a:effectLst/>
                <a:ea typeface="Calibri" panose="020F0502020204030204" pitchFamily="34" charset="0"/>
              </a:rPr>
              <a:t>Норма бесплатной выдачи молока составляет 0,5 л за смену независимо от ее продолжительности. Если время работы во вредных условиях труда меньше установленной продолжительности рабочей смены, молоко выдается при выполнении работ в указанных условиях в течение не менее чем половины рабочей смены.</a:t>
            </a:r>
            <a:endParaRPr lang="ru-RU" dirty="0"/>
          </a:p>
        </p:txBody>
      </p:sp>
    </p:spTree>
    <p:extLst>
      <p:ext uri="{BB962C8B-B14F-4D97-AF65-F5344CB8AC3E}">
        <p14:creationId xmlns:p14="http://schemas.microsoft.com/office/powerpoint/2010/main" val="2171044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D8DFE05-DB09-4111-BDAA-D3C2ADE71BDC}"/>
              </a:ext>
            </a:extLst>
          </p:cNvPr>
          <p:cNvSpPr>
            <a:spLocks noGrp="1"/>
          </p:cNvSpPr>
          <p:nvPr>
            <p:ph idx="1"/>
          </p:nvPr>
        </p:nvSpPr>
        <p:spPr>
          <a:xfrm>
            <a:off x="1159564" y="1409700"/>
            <a:ext cx="9872871" cy="4038600"/>
          </a:xfrm>
        </p:spPr>
        <p:txBody>
          <a:bodyPr/>
          <a:lstStyle/>
          <a:p>
            <a:pPr marL="45720" indent="0" algn="just">
              <a:buNone/>
            </a:pPr>
            <a:r>
              <a:rPr lang="ru-RU" sz="1800" dirty="0">
                <a:effectLst/>
                <a:ea typeface="Calibri" panose="020F0502020204030204" pitchFamily="34" charset="0"/>
              </a:rPr>
              <a:t>Бесплатная выдача молока проводится работникам в дни фактической занятости на работах, связанных с наличием на рабочем месте производственных факторов, предусмотренных Перечнем, утверждаемым Правительством Российской Федерации. Вместо молока работникам могут выдавать кисломолочные продукты (кефир разных сортов, биокефир, простоквашу, ацидофилин, ряженку с низким (до 3,5 %) содержанием жира, йогурты разных сортов с содержанием жира до 2,5%, в том числе йогурты с натуральными плодово-ягодными добавками) в количестве 500 г. Основанием для замены может служить профилактическая целесообразность (потребность в </a:t>
            </a:r>
            <a:r>
              <a:rPr lang="ru-RU" sz="1800" dirty="0" err="1">
                <a:effectLst/>
                <a:ea typeface="Calibri" panose="020F0502020204030204" pitchFamily="34" charset="0"/>
              </a:rPr>
              <a:t>пробиотическом</a:t>
            </a:r>
            <a:r>
              <a:rPr lang="ru-RU" sz="1800" dirty="0">
                <a:effectLst/>
                <a:ea typeface="Calibri" panose="020F0502020204030204" pitchFamily="34" charset="0"/>
              </a:rPr>
              <a:t>, десенсибилизирующем действии и т.п.) или индивидуальная непереносимость цельного молока. Так, работникам, занятым производством или переработкой антибиотиков, вместо свежего молока следует выдавать кисломолочные продукты, обогащенные пробиотиками (бифидобактерии, молочно-кислые бактерии), или приготовленный на основе цельного молока </a:t>
            </a:r>
            <a:r>
              <a:rPr lang="ru-RU" sz="1800" dirty="0" err="1">
                <a:effectLst/>
                <a:ea typeface="Calibri" panose="020F0502020204030204" pitchFamily="34" charset="0"/>
              </a:rPr>
              <a:t>колибактерин</a:t>
            </a:r>
            <a:r>
              <a:rPr lang="ru-RU" sz="1800" dirty="0">
                <a:effectLst/>
                <a:ea typeface="Calibri" panose="020F0502020204030204" pitchFamily="34" charset="0"/>
              </a:rPr>
              <a:t>. При постоянном контакте с неорганическими соединениями цветных металлов (кроме соединений алюминия, кальция и магния) вместо молока выдаются кисломолочные продукты.</a:t>
            </a:r>
            <a:endParaRPr lang="ru-RU" dirty="0"/>
          </a:p>
        </p:txBody>
      </p:sp>
      <p:pic>
        <p:nvPicPr>
          <p:cNvPr id="14338" name="Picture 2">
            <a:extLst>
              <a:ext uri="{FF2B5EF4-FFF2-40B4-BE49-F238E27FC236}">
                <a16:creationId xmlns:a16="http://schemas.microsoft.com/office/drawing/2014/main" id="{8DF7FC8F-7EE5-4D24-BF68-27048ECD5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8704" y="5006406"/>
            <a:ext cx="2056414" cy="15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629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83E7377-E20D-4DAF-ACE8-FCCD78784370}"/>
              </a:ext>
            </a:extLst>
          </p:cNvPr>
          <p:cNvSpPr>
            <a:spLocks noGrp="1"/>
          </p:cNvSpPr>
          <p:nvPr>
            <p:ph idx="1"/>
          </p:nvPr>
        </p:nvSpPr>
        <p:spPr>
          <a:xfrm>
            <a:off x="1159564" y="1555354"/>
            <a:ext cx="9872871" cy="3747291"/>
          </a:xfrm>
        </p:spPr>
        <p:txBody>
          <a:bodyPr>
            <a:normAutofit/>
          </a:bodyPr>
          <a:lstStyle/>
          <a:p>
            <a:pPr marL="45720" indent="0" algn="just">
              <a:lnSpc>
                <a:spcPct val="150000"/>
              </a:lnSpc>
              <a:buNone/>
            </a:pPr>
            <a:r>
              <a:rPr lang="ru-RU" sz="1800" dirty="0">
                <a:effectLst/>
                <a:ea typeface="Calibri" panose="020F0502020204030204" pitchFamily="34" charset="0"/>
              </a:rPr>
              <a:t>Выдача и употребление молока должны осуществляться в буфетах, столовых или специально оборудованных в соответствии с санитарно-гигиеническими требованиями помещениях. Не допускается замена молока сметаной, сливочным маслом, другими продуктами (кроме равноценных, предусмотренных нормами бесплатной выдачи равноценных пищевых продуктов, которые могут выдаваться работникам вместо молока), а также выдача молока или других равноценных пищевых продуктов за одну или несколько смен вперед, равно как и за прошедшие смены. Работникам, получающим бесплатно другой вид лечебно-профилактического питания в связи с особо вредными условиями труда  горячие завтраки, молоко не выдается.</a:t>
            </a:r>
            <a:endParaRPr lang="ru-RU" dirty="0"/>
          </a:p>
        </p:txBody>
      </p:sp>
      <p:pic>
        <p:nvPicPr>
          <p:cNvPr id="15362" name="Picture 2">
            <a:extLst>
              <a:ext uri="{FF2B5EF4-FFF2-40B4-BE49-F238E27FC236}">
                <a16:creationId xmlns:a16="http://schemas.microsoft.com/office/drawing/2014/main" id="{3C09899A-6013-4613-BE5E-0E3F34A5C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5824" y="4998128"/>
            <a:ext cx="2543106" cy="151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74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6ABECE-4839-405B-A3D4-932161DD807F}"/>
              </a:ext>
            </a:extLst>
          </p:cNvPr>
          <p:cNvSpPr>
            <a:spLocks noGrp="1"/>
          </p:cNvSpPr>
          <p:nvPr>
            <p:ph type="title"/>
          </p:nvPr>
        </p:nvSpPr>
        <p:spPr/>
        <p:txBody>
          <a:bodyPr/>
          <a:lstStyle/>
          <a:p>
            <a:pPr algn="ctr"/>
            <a:r>
              <a:rPr lang="ru-RU" sz="1800" b="1" dirty="0">
                <a:solidFill>
                  <a:srgbClr val="000000"/>
                </a:solidFill>
                <a:effectLst/>
                <a:ea typeface="Calibri" panose="020F0502020204030204" pitchFamily="34" charset="0"/>
                <a:cs typeface="Arial" panose="020B0604020202020204" pitchFamily="34" charset="0"/>
              </a:rPr>
              <a:t>Нормы бесплатной выдачи равноценных пищевых продуктов, которые могут выдаваться работникам вместо молока</a:t>
            </a:r>
            <a:endParaRPr lang="ru-RU" dirty="0"/>
          </a:p>
        </p:txBody>
      </p:sp>
      <p:graphicFrame>
        <p:nvGraphicFramePr>
          <p:cNvPr id="4" name="Объект 3">
            <a:extLst>
              <a:ext uri="{FF2B5EF4-FFF2-40B4-BE49-F238E27FC236}">
                <a16:creationId xmlns:a16="http://schemas.microsoft.com/office/drawing/2014/main" id="{FEC4FD33-CFA9-4086-BA2B-B34CB75BD958}"/>
              </a:ext>
            </a:extLst>
          </p:cNvPr>
          <p:cNvGraphicFramePr>
            <a:graphicFrameLocks noGrp="1"/>
          </p:cNvGraphicFramePr>
          <p:nvPr>
            <p:ph idx="1"/>
            <p:extLst>
              <p:ext uri="{D42A27DB-BD31-4B8C-83A1-F6EECF244321}">
                <p14:modId xmlns:p14="http://schemas.microsoft.com/office/powerpoint/2010/main" val="1913826147"/>
              </p:ext>
            </p:extLst>
          </p:nvPr>
        </p:nvGraphicFramePr>
        <p:xfrm>
          <a:off x="1317813" y="1721224"/>
          <a:ext cx="9574305" cy="4527177"/>
        </p:xfrm>
        <a:graphic>
          <a:graphicData uri="http://schemas.openxmlformats.org/drawingml/2006/table">
            <a:tbl>
              <a:tblPr firstRow="1" firstCol="1" bandRow="1">
                <a:tableStyleId>{5C22544A-7EE6-4342-B048-85BDC9FD1C3A}</a:tableStyleId>
              </a:tblPr>
              <a:tblGrid>
                <a:gridCol w="1009354">
                  <a:extLst>
                    <a:ext uri="{9D8B030D-6E8A-4147-A177-3AD203B41FA5}">
                      <a16:colId xmlns:a16="http://schemas.microsoft.com/office/drawing/2014/main" val="3217714001"/>
                    </a:ext>
                  </a:extLst>
                </a:gridCol>
                <a:gridCol w="5933343">
                  <a:extLst>
                    <a:ext uri="{9D8B030D-6E8A-4147-A177-3AD203B41FA5}">
                      <a16:colId xmlns:a16="http://schemas.microsoft.com/office/drawing/2014/main" val="1891403683"/>
                    </a:ext>
                  </a:extLst>
                </a:gridCol>
                <a:gridCol w="2631608">
                  <a:extLst>
                    <a:ext uri="{9D8B030D-6E8A-4147-A177-3AD203B41FA5}">
                      <a16:colId xmlns:a16="http://schemas.microsoft.com/office/drawing/2014/main" val="4283835288"/>
                    </a:ext>
                  </a:extLst>
                </a:gridCol>
              </a:tblGrid>
              <a:tr h="749243">
                <a:tc>
                  <a:txBody>
                    <a:bodyPr/>
                    <a:lstStyle/>
                    <a:p>
                      <a:pPr algn="ctr">
                        <a:lnSpc>
                          <a:spcPct val="115000"/>
                        </a:lnSpc>
                      </a:pPr>
                      <a:r>
                        <a:rPr lang="ru-RU" sz="1800" dirty="0">
                          <a:effectLst/>
                          <a:latin typeface="+mn-lt"/>
                        </a:rPr>
                        <a:t>N п/п</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indent="450215" algn="ctr">
                        <a:lnSpc>
                          <a:spcPct val="115000"/>
                        </a:lnSpc>
                      </a:pPr>
                      <a:r>
                        <a:rPr lang="ru-RU" sz="1800" dirty="0">
                          <a:effectLst/>
                          <a:latin typeface="+mn-lt"/>
                        </a:rPr>
                        <a:t>Наименование пищевого продукта</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algn="ctr">
                        <a:lnSpc>
                          <a:spcPct val="115000"/>
                        </a:lnSpc>
                      </a:pPr>
                      <a:r>
                        <a:rPr lang="ru-RU" sz="1800" dirty="0">
                          <a:effectLst/>
                          <a:latin typeface="+mn-lt"/>
                        </a:rPr>
                        <a:t>Норма выдачи за смену</a:t>
                      </a:r>
                      <a:endParaRPr lang="ru-RU" sz="1800" dirty="0">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242309399"/>
                  </a:ext>
                </a:extLst>
              </a:tr>
              <a:tr h="1530201">
                <a:tc>
                  <a:txBody>
                    <a:bodyPr/>
                    <a:lstStyle/>
                    <a:p>
                      <a:pPr algn="l">
                        <a:lnSpc>
                          <a:spcPct val="115000"/>
                        </a:lnSpc>
                      </a:pPr>
                      <a:r>
                        <a:rPr lang="ru-RU" sz="1800" dirty="0">
                          <a:effectLst/>
                          <a:latin typeface="+mn-lt"/>
                        </a:rPr>
                        <a:t> 1.</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algn="l">
                        <a:lnSpc>
                          <a:spcPct val="115000"/>
                        </a:lnSpc>
                      </a:pPr>
                      <a:r>
                        <a:rPr lang="ru-RU" sz="1800" dirty="0">
                          <a:effectLst/>
                          <a:latin typeface="+mn-lt"/>
                        </a:rPr>
                        <a:t>Кисломолочные жидкие продукты, в том числе обогащенные, с содержанием жира до 3,5% (кефир разных сортов, простокваша, ацидофилин, ряженка), йогурты с содержанием жира до 2,5%.</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indent="450215" algn="ctr">
                        <a:lnSpc>
                          <a:spcPct val="115000"/>
                        </a:lnSpc>
                      </a:pPr>
                      <a:r>
                        <a:rPr lang="ru-RU" sz="1800" dirty="0">
                          <a:effectLst/>
                          <a:latin typeface="+mn-lt"/>
                        </a:rPr>
                        <a:t>500 г</a:t>
                      </a:r>
                      <a:endParaRPr lang="ru-RU" sz="1800" dirty="0">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170034204"/>
                  </a:ext>
                </a:extLst>
              </a:tr>
              <a:tr h="358766">
                <a:tc>
                  <a:txBody>
                    <a:bodyPr/>
                    <a:lstStyle/>
                    <a:p>
                      <a:pPr algn="l">
                        <a:lnSpc>
                          <a:spcPct val="115000"/>
                        </a:lnSpc>
                      </a:pPr>
                      <a:r>
                        <a:rPr lang="ru-RU" sz="1800" dirty="0">
                          <a:effectLst/>
                          <a:latin typeface="+mn-lt"/>
                        </a:rPr>
                        <a:t> 2.</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algn="l">
                        <a:lnSpc>
                          <a:spcPct val="115000"/>
                        </a:lnSpc>
                      </a:pPr>
                      <a:r>
                        <a:rPr lang="ru-RU" sz="1800" dirty="0">
                          <a:effectLst/>
                          <a:latin typeface="+mn-lt"/>
                        </a:rPr>
                        <a:t>Творог не более 9% жирности</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indent="450215" algn="ctr">
                        <a:lnSpc>
                          <a:spcPct val="115000"/>
                        </a:lnSpc>
                      </a:pPr>
                      <a:r>
                        <a:rPr lang="ru-RU" sz="1800" dirty="0">
                          <a:effectLst/>
                          <a:latin typeface="+mn-lt"/>
                        </a:rPr>
                        <a:t>100 г</a:t>
                      </a:r>
                      <a:endParaRPr lang="ru-RU" sz="1800" dirty="0">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554490900"/>
                  </a:ext>
                </a:extLst>
              </a:tr>
              <a:tr h="358766">
                <a:tc>
                  <a:txBody>
                    <a:bodyPr/>
                    <a:lstStyle/>
                    <a:p>
                      <a:pPr algn="l">
                        <a:lnSpc>
                          <a:spcPct val="115000"/>
                        </a:lnSpc>
                      </a:pPr>
                      <a:r>
                        <a:rPr lang="ru-RU" sz="1800" dirty="0">
                          <a:effectLst/>
                          <a:latin typeface="+mn-lt"/>
                        </a:rPr>
                        <a:t> 3.</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algn="l">
                        <a:lnSpc>
                          <a:spcPct val="115000"/>
                        </a:lnSpc>
                      </a:pPr>
                      <a:r>
                        <a:rPr lang="ru-RU" sz="1800" dirty="0">
                          <a:effectLst/>
                          <a:latin typeface="+mn-lt"/>
                        </a:rPr>
                        <a:t>Сыр не более 24% жирности</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indent="450215" algn="ctr">
                        <a:lnSpc>
                          <a:spcPct val="115000"/>
                        </a:lnSpc>
                      </a:pPr>
                      <a:r>
                        <a:rPr lang="ru-RU" sz="1800" dirty="0">
                          <a:effectLst/>
                          <a:latin typeface="+mn-lt"/>
                        </a:rPr>
                        <a:t>60 г</a:t>
                      </a:r>
                      <a:endParaRPr lang="ru-RU" sz="1800" dirty="0">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067475275"/>
                  </a:ext>
                </a:extLst>
              </a:tr>
              <a:tr h="1530201">
                <a:tc>
                  <a:txBody>
                    <a:bodyPr/>
                    <a:lstStyle/>
                    <a:p>
                      <a:pPr algn="l">
                        <a:lnSpc>
                          <a:spcPct val="115000"/>
                        </a:lnSpc>
                      </a:pPr>
                      <a:r>
                        <a:rPr lang="ru-RU" sz="1800" dirty="0">
                          <a:effectLst/>
                          <a:latin typeface="+mn-lt"/>
                        </a:rPr>
                        <a:t> 4.</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algn="l">
                        <a:lnSpc>
                          <a:spcPct val="115000"/>
                        </a:lnSpc>
                      </a:pPr>
                      <a:r>
                        <a:rPr lang="ru-RU" sz="1800" dirty="0">
                          <a:effectLst/>
                          <a:latin typeface="+mn-lt"/>
                        </a:rPr>
                        <a:t>Продукты для диетического (лечебного и профилактического) питания при вредных условиях труда</a:t>
                      </a:r>
                      <a:endParaRPr lang="ru-RU" sz="180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algn="ctr">
                        <a:lnSpc>
                          <a:spcPct val="115000"/>
                        </a:lnSpc>
                      </a:pPr>
                      <a:r>
                        <a:rPr lang="ru-RU" sz="1800" dirty="0">
                          <a:effectLst/>
                          <a:latin typeface="+mn-lt"/>
                        </a:rPr>
                        <a:t>Устанавливается в заключении, разрешающем их применение</a:t>
                      </a:r>
                      <a:endParaRPr lang="ru-RU" sz="1800" dirty="0">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61980948"/>
                  </a:ext>
                </a:extLst>
              </a:tr>
            </a:tbl>
          </a:graphicData>
        </a:graphic>
      </p:graphicFrame>
    </p:spTree>
    <p:extLst>
      <p:ext uri="{BB962C8B-B14F-4D97-AF65-F5344CB8AC3E}">
        <p14:creationId xmlns:p14="http://schemas.microsoft.com/office/powerpoint/2010/main" val="1254692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533C251-3A9B-4F01-877A-1E27A703539D}"/>
              </a:ext>
            </a:extLst>
          </p:cNvPr>
          <p:cNvSpPr>
            <a:spLocks noGrp="1"/>
          </p:cNvSpPr>
          <p:nvPr>
            <p:ph idx="1"/>
          </p:nvPr>
        </p:nvSpPr>
        <p:spPr>
          <a:xfrm>
            <a:off x="1159564" y="1396013"/>
            <a:ext cx="9872871" cy="4065973"/>
          </a:xfrm>
        </p:spPr>
        <p:txBody>
          <a:bodyPr>
            <a:normAutofit lnSpcReduction="10000"/>
          </a:bodyPr>
          <a:lstStyle/>
          <a:p>
            <a:pPr marL="45720" indent="0" algn="just">
              <a:lnSpc>
                <a:spcPct val="150000"/>
              </a:lnSpc>
              <a:buNone/>
            </a:pPr>
            <a:r>
              <a:rPr lang="ru-RU" sz="1800" dirty="0">
                <a:effectLst/>
                <a:ea typeface="Calibri" panose="020F0502020204030204" pitchFamily="34" charset="0"/>
              </a:rPr>
              <a:t>Работникам, контактирующим с неорганическими соединениями свинца, дополнительно к кисло-молочным продуктам выдается 2 г пектина в виде обогащенных им консервированных растительных пищевых продуктов, напитков, желе, джемов, мармеладов, фруктовых и плодоовощных соков и консервов (фактическое содержание пектина указывается изготовителем). Допускается замена этих продуктов натуральными фруктовыми соками с мякотью в количестве 300 мл. Выдача молока и обогащенных пектином пищевых консервированных растительных продуктов, напитков, желе, джемов, мармеладов, фруктовых и плодоовощных соков и консервов, а также натуральных фруктовых соков с мякотью должна быть организована перед началом работы, а кисломолочных продуктов - в течение рабочего дня.</a:t>
            </a:r>
            <a:endParaRPr lang="ru-RU" dirty="0"/>
          </a:p>
        </p:txBody>
      </p:sp>
      <p:pic>
        <p:nvPicPr>
          <p:cNvPr id="7" name="Рисунок 6">
            <a:extLst>
              <a:ext uri="{FF2B5EF4-FFF2-40B4-BE49-F238E27FC236}">
                <a16:creationId xmlns:a16="http://schemas.microsoft.com/office/drawing/2014/main" id="{6CCF89A5-0137-4252-BCC1-ADB8F9D38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1868" y="4936683"/>
            <a:ext cx="1897416" cy="1571693"/>
          </a:xfrm>
          <a:prstGeom prst="rect">
            <a:avLst/>
          </a:prstGeom>
        </p:spPr>
      </p:pic>
    </p:spTree>
    <p:extLst>
      <p:ext uri="{BB962C8B-B14F-4D97-AF65-F5344CB8AC3E}">
        <p14:creationId xmlns:p14="http://schemas.microsoft.com/office/powerpoint/2010/main" val="88515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44E6896-AFB1-4D15-ACB2-F11495663F04}"/>
              </a:ext>
            </a:extLst>
          </p:cNvPr>
          <p:cNvSpPr>
            <a:spLocks noGrp="1"/>
          </p:cNvSpPr>
          <p:nvPr>
            <p:ph idx="1"/>
          </p:nvPr>
        </p:nvSpPr>
        <p:spPr>
          <a:xfrm>
            <a:off x="1159564" y="1786827"/>
            <a:ext cx="9872871" cy="3284346"/>
          </a:xfrm>
        </p:spPr>
        <p:txBody>
          <a:bodyPr>
            <a:normAutofit lnSpcReduction="10000"/>
          </a:bodyPr>
          <a:lstStyle/>
          <a:p>
            <a:pPr marL="45720" indent="0" algn="just">
              <a:lnSpc>
                <a:spcPct val="150000"/>
              </a:lnSpc>
              <a:buNone/>
            </a:pPr>
            <a:r>
              <a:rPr lang="ru-RU" sz="1800" dirty="0">
                <a:effectLst/>
                <a:ea typeface="Calibri" panose="020F0502020204030204" pitchFamily="34" charset="0"/>
              </a:rPr>
              <a:t>Замена молока на продукты для диетического (лечебного и профилактического) питания при вредных условиях труда допускается только при положительном заключении на их применение федерального органа исполнительной власти, осуществляющего функции по контролю и надзору в сфере обеспечения санитарно-эпидемиологического благополучия населения, защиты прав потребителей и потребительского рынка. Отнесение продукта к равноценным пищевым продуктам для замены молока, выдаваемого при вредных условиях труда, происходит при его государственной регистрации в органах Роспотребнадзора.</a:t>
            </a:r>
            <a:endParaRPr lang="ru-RU" dirty="0"/>
          </a:p>
        </p:txBody>
      </p:sp>
    </p:spTree>
    <p:extLst>
      <p:ext uri="{BB962C8B-B14F-4D97-AF65-F5344CB8AC3E}">
        <p14:creationId xmlns:p14="http://schemas.microsoft.com/office/powerpoint/2010/main" val="1548470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5855F1-4C58-4085-AC21-2A51FAF227A2}"/>
              </a:ext>
            </a:extLst>
          </p:cNvPr>
          <p:cNvSpPr>
            <a:spLocks noGrp="1"/>
          </p:cNvSpPr>
          <p:nvPr>
            <p:ph type="title"/>
          </p:nvPr>
        </p:nvSpPr>
        <p:spPr/>
        <p:txBody>
          <a:bodyPr/>
          <a:lstStyle/>
          <a:p>
            <a:r>
              <a:rPr lang="ru-RU" sz="1800" b="1" dirty="0">
                <a:solidFill>
                  <a:schemeClr val="tx1"/>
                </a:solidFill>
                <a:effectLst/>
                <a:ea typeface="Calibri" panose="020F0502020204030204" pitchFamily="34" charset="0"/>
              </a:rPr>
              <a:t>Витаминные препараты</a:t>
            </a:r>
            <a:endParaRPr lang="ru-RU" dirty="0">
              <a:solidFill>
                <a:schemeClr val="tx1"/>
              </a:solidFill>
            </a:endParaRPr>
          </a:p>
        </p:txBody>
      </p:sp>
      <p:sp>
        <p:nvSpPr>
          <p:cNvPr id="3" name="Объект 2">
            <a:extLst>
              <a:ext uri="{FF2B5EF4-FFF2-40B4-BE49-F238E27FC236}">
                <a16:creationId xmlns:a16="http://schemas.microsoft.com/office/drawing/2014/main" id="{9A2010CC-909B-4201-9027-FA780FA86D33}"/>
              </a:ext>
            </a:extLst>
          </p:cNvPr>
          <p:cNvSpPr>
            <a:spLocks noGrp="1"/>
          </p:cNvSpPr>
          <p:nvPr>
            <p:ph idx="1"/>
          </p:nvPr>
        </p:nvSpPr>
        <p:spPr>
          <a:xfrm>
            <a:off x="1143000" y="2622046"/>
            <a:ext cx="9872871" cy="1613908"/>
          </a:xfrm>
        </p:spPr>
        <p:txBody>
          <a:bodyPr>
            <a:normAutofit/>
          </a:bodyPr>
          <a:lstStyle/>
          <a:p>
            <a:pPr marL="45720" indent="0" algn="just">
              <a:lnSpc>
                <a:spcPct val="150000"/>
              </a:lnSpc>
              <a:buNone/>
            </a:pPr>
            <a:r>
              <a:rPr lang="ru-RU" sz="1800" dirty="0">
                <a:effectLst/>
                <a:ea typeface="Calibri" panose="020F0502020204030204" pitchFamily="34" charset="0"/>
              </a:rPr>
              <a:t>Работникам, занятым в производствах, связанных с неблагоприятным влиянием на организм высоких температур и </a:t>
            </a:r>
            <a:r>
              <a:rPr lang="ru-RU" sz="1800" dirty="0" err="1">
                <a:effectLst/>
                <a:ea typeface="Calibri" panose="020F0502020204030204" pitchFamily="34" charset="0"/>
              </a:rPr>
              <a:t>никотинсодержащей</a:t>
            </a:r>
            <a:r>
              <a:rPr lang="ru-RU" sz="1800" dirty="0">
                <a:effectLst/>
                <a:ea typeface="Calibri" panose="020F0502020204030204" pitchFamily="34" charset="0"/>
              </a:rPr>
              <a:t> пыли, в качестве самостоятельного вида ЛПП бесплатно выдают витаминные препараты.</a:t>
            </a:r>
            <a:endParaRPr lang="ru-RU" sz="1800" dirty="0"/>
          </a:p>
        </p:txBody>
      </p:sp>
      <p:pic>
        <p:nvPicPr>
          <p:cNvPr id="18434" name="Picture 2">
            <a:extLst>
              <a:ext uri="{FF2B5EF4-FFF2-40B4-BE49-F238E27FC236}">
                <a16:creationId xmlns:a16="http://schemas.microsoft.com/office/drawing/2014/main" id="{53B21468-93D5-4295-A1D5-80FC2225E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218" y="3835153"/>
            <a:ext cx="3994200" cy="266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027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E589CB-F2B9-4E0F-8935-DCB54FD29146}"/>
              </a:ext>
            </a:extLst>
          </p:cNvPr>
          <p:cNvSpPr>
            <a:spLocks noGrp="1"/>
          </p:cNvSpPr>
          <p:nvPr>
            <p:ph type="title"/>
          </p:nvPr>
        </p:nvSpPr>
        <p:spPr>
          <a:xfrm>
            <a:off x="1173480" y="216947"/>
            <a:ext cx="9875520" cy="1356360"/>
          </a:xfrm>
        </p:spPr>
        <p:txBody>
          <a:bodyPr/>
          <a:lstStyle/>
          <a:p>
            <a:pPr algn="ctr"/>
            <a:r>
              <a:rPr lang="ru-RU" sz="1800" b="1" dirty="0">
                <a:solidFill>
                  <a:schemeClr val="tx1"/>
                </a:solidFill>
                <a:effectLst/>
                <a:ea typeface="Calibri" panose="020F0502020204030204" pitchFamily="34" charset="0"/>
              </a:rPr>
              <a:t>Нормы бесплатной выдачи витаминных препаратов</a:t>
            </a:r>
            <a:endParaRPr lang="ru-RU" dirty="0">
              <a:solidFill>
                <a:schemeClr val="tx1"/>
              </a:solidFill>
            </a:endParaRPr>
          </a:p>
        </p:txBody>
      </p:sp>
      <p:graphicFrame>
        <p:nvGraphicFramePr>
          <p:cNvPr id="4" name="Объект 3">
            <a:extLst>
              <a:ext uri="{FF2B5EF4-FFF2-40B4-BE49-F238E27FC236}">
                <a16:creationId xmlns:a16="http://schemas.microsoft.com/office/drawing/2014/main" id="{5A873901-B1BC-4E99-AE21-18DF0871D61B}"/>
              </a:ext>
            </a:extLst>
          </p:cNvPr>
          <p:cNvGraphicFramePr>
            <a:graphicFrameLocks noGrp="1"/>
          </p:cNvGraphicFramePr>
          <p:nvPr>
            <p:ph idx="1"/>
            <p:extLst>
              <p:ext uri="{D42A27DB-BD31-4B8C-83A1-F6EECF244321}">
                <p14:modId xmlns:p14="http://schemas.microsoft.com/office/powerpoint/2010/main" val="650993039"/>
              </p:ext>
            </p:extLst>
          </p:nvPr>
        </p:nvGraphicFramePr>
        <p:xfrm>
          <a:off x="1173480" y="1210235"/>
          <a:ext cx="10261898" cy="5297249"/>
        </p:xfrm>
        <a:graphic>
          <a:graphicData uri="http://schemas.openxmlformats.org/drawingml/2006/table">
            <a:tbl>
              <a:tblPr firstRow="1" firstCol="1" bandRow="1">
                <a:tableStyleId>{5C22544A-7EE6-4342-B048-85BDC9FD1C3A}</a:tableStyleId>
              </a:tblPr>
              <a:tblGrid>
                <a:gridCol w="3420275">
                  <a:extLst>
                    <a:ext uri="{9D8B030D-6E8A-4147-A177-3AD203B41FA5}">
                      <a16:colId xmlns:a16="http://schemas.microsoft.com/office/drawing/2014/main" val="333972617"/>
                    </a:ext>
                  </a:extLst>
                </a:gridCol>
                <a:gridCol w="3420275">
                  <a:extLst>
                    <a:ext uri="{9D8B030D-6E8A-4147-A177-3AD203B41FA5}">
                      <a16:colId xmlns:a16="http://schemas.microsoft.com/office/drawing/2014/main" val="3377263512"/>
                    </a:ext>
                  </a:extLst>
                </a:gridCol>
                <a:gridCol w="3421348">
                  <a:extLst>
                    <a:ext uri="{9D8B030D-6E8A-4147-A177-3AD203B41FA5}">
                      <a16:colId xmlns:a16="http://schemas.microsoft.com/office/drawing/2014/main" val="2460261132"/>
                    </a:ext>
                  </a:extLst>
                </a:gridCol>
              </a:tblGrid>
              <a:tr h="281971">
                <a:tc>
                  <a:txBody>
                    <a:bodyPr/>
                    <a:lstStyle/>
                    <a:p>
                      <a:pPr algn="ctr">
                        <a:lnSpc>
                          <a:spcPct val="115000"/>
                        </a:lnSpc>
                        <a:spcAft>
                          <a:spcPts val="1000"/>
                        </a:spcAft>
                      </a:pPr>
                      <a:r>
                        <a:rPr lang="ru-RU" sz="1800" dirty="0">
                          <a:effectLst/>
                        </a:rPr>
                        <a:t>Категория работников</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ru-RU" sz="1800" dirty="0">
                          <a:effectLst/>
                        </a:rPr>
                        <a:t>Витамин</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ru-RU" sz="1800" dirty="0">
                          <a:effectLst/>
                        </a:rPr>
                        <a:t>Дневная доза, мг</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11639929"/>
                  </a:ext>
                </a:extLst>
              </a:tr>
              <a:tr h="2222960">
                <a:tc>
                  <a:txBody>
                    <a:bodyPr/>
                    <a:lstStyle/>
                    <a:p>
                      <a:pPr algn="l">
                        <a:lnSpc>
                          <a:spcPct val="115000"/>
                        </a:lnSpc>
                        <a:spcAft>
                          <a:spcPts val="1000"/>
                        </a:spcAft>
                      </a:pPr>
                      <a:r>
                        <a:rPr lang="ru-RU" sz="1800" dirty="0">
                          <a:effectLst/>
                        </a:rPr>
                        <a:t>Непосредственно занятые на работах в доменном, сталеплавильном, ферросплавном, прокатном и трубном производствах в организациях черной металлургии</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ru-RU" sz="1800" dirty="0">
                          <a:effectLst/>
                        </a:rPr>
                        <a:t>А</a:t>
                      </a:r>
                    </a:p>
                    <a:p>
                      <a:pPr algn="ctr">
                        <a:lnSpc>
                          <a:spcPct val="115000"/>
                        </a:lnSpc>
                        <a:spcAft>
                          <a:spcPts val="1000"/>
                        </a:spcAft>
                      </a:pPr>
                      <a:r>
                        <a:rPr lang="ru-RU" sz="1800" dirty="0">
                          <a:effectLst/>
                        </a:rPr>
                        <a:t>В</a:t>
                      </a:r>
                      <a:r>
                        <a:rPr lang="ru-RU" sz="1800" baseline="-25000" dirty="0">
                          <a:effectLst/>
                        </a:rPr>
                        <a:t>1</a:t>
                      </a:r>
                      <a:endParaRPr lang="ru-RU" sz="1800" dirty="0">
                        <a:effectLst/>
                      </a:endParaRPr>
                    </a:p>
                    <a:p>
                      <a:pPr algn="ctr">
                        <a:lnSpc>
                          <a:spcPct val="115000"/>
                        </a:lnSpc>
                        <a:spcAft>
                          <a:spcPts val="1000"/>
                        </a:spcAft>
                      </a:pPr>
                      <a:r>
                        <a:rPr lang="ru-RU" sz="1800" dirty="0">
                          <a:effectLst/>
                        </a:rPr>
                        <a:t>В</a:t>
                      </a:r>
                      <a:r>
                        <a:rPr lang="ru-RU" sz="1800" baseline="-25000" dirty="0">
                          <a:effectLst/>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ru-RU" sz="1800" dirty="0">
                          <a:effectLst/>
                        </a:rPr>
                        <a:t>2</a:t>
                      </a:r>
                    </a:p>
                    <a:p>
                      <a:pPr algn="ctr">
                        <a:lnSpc>
                          <a:spcPct val="115000"/>
                        </a:lnSpc>
                        <a:spcAft>
                          <a:spcPts val="1000"/>
                        </a:spcAft>
                      </a:pPr>
                      <a:r>
                        <a:rPr lang="ru-RU" sz="1800" dirty="0">
                          <a:effectLst/>
                        </a:rPr>
                        <a:t>3</a:t>
                      </a:r>
                    </a:p>
                    <a:p>
                      <a:pPr algn="ctr">
                        <a:lnSpc>
                          <a:spcPct val="115000"/>
                        </a:lnSpc>
                        <a:spcAft>
                          <a:spcPts val="1000"/>
                        </a:spcAft>
                      </a:pPr>
                      <a:r>
                        <a:rPr lang="ru-RU" sz="1800" dirty="0">
                          <a:effectLst/>
                        </a:rPr>
                        <a:t>3</a:t>
                      </a:r>
                    </a:p>
                    <a:p>
                      <a:pPr algn="ctr">
                        <a:lnSpc>
                          <a:spcPct val="115000"/>
                        </a:lnSpc>
                        <a:spcAft>
                          <a:spcPts val="1000"/>
                        </a:spcAft>
                      </a:pPr>
                      <a:r>
                        <a:rPr lang="ru-RU" sz="1800" dirty="0">
                          <a:effectLst/>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76603918"/>
                  </a:ext>
                </a:extLst>
              </a:tr>
              <a:tr h="1227867">
                <a:tc>
                  <a:txBody>
                    <a:bodyPr/>
                    <a:lstStyle/>
                    <a:p>
                      <a:pPr algn="l">
                        <a:lnSpc>
                          <a:spcPct val="115000"/>
                        </a:lnSpc>
                        <a:spcAft>
                          <a:spcPts val="1000"/>
                        </a:spcAft>
                      </a:pPr>
                      <a:r>
                        <a:rPr lang="ru-RU" sz="1800" dirty="0">
                          <a:effectLst/>
                        </a:rPr>
                        <a:t>Машинист ошпарочного агрегата и пекарь, занятые в хлебопекарном производстве</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ru-RU" sz="1800" dirty="0">
                          <a:effectLst/>
                        </a:rPr>
                        <a:t>С</a:t>
                      </a:r>
                    </a:p>
                    <a:p>
                      <a:pPr algn="ctr">
                        <a:lnSpc>
                          <a:spcPct val="115000"/>
                        </a:lnSpc>
                        <a:spcAft>
                          <a:spcPts val="1000"/>
                        </a:spcAft>
                      </a:pPr>
                      <a:r>
                        <a:rPr lang="ru-RU" sz="1800" dirty="0">
                          <a:effectLst/>
                        </a:rPr>
                        <a:t>РР</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ru-RU" sz="1800" dirty="0">
                          <a:effectLst/>
                        </a:rPr>
                        <a:t>150</a:t>
                      </a:r>
                    </a:p>
                    <a:p>
                      <a:pPr algn="ctr">
                        <a:lnSpc>
                          <a:spcPct val="115000"/>
                        </a:lnSpc>
                        <a:spcAft>
                          <a:spcPts val="1000"/>
                        </a:spcAft>
                      </a:pPr>
                      <a:r>
                        <a:rPr lang="ru-RU" sz="1800" dirty="0">
                          <a:effectLst/>
                        </a:rPr>
                        <a:t>20</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80567424"/>
                  </a:ext>
                </a:extLst>
              </a:tr>
              <a:tr h="1476641">
                <a:tc>
                  <a:txBody>
                    <a:bodyPr/>
                    <a:lstStyle/>
                    <a:p>
                      <a:pPr algn="l">
                        <a:lnSpc>
                          <a:spcPct val="115000"/>
                        </a:lnSpc>
                        <a:spcAft>
                          <a:spcPts val="1000"/>
                        </a:spcAft>
                      </a:pPr>
                      <a:r>
                        <a:rPr lang="ru-RU" sz="1800" dirty="0">
                          <a:effectLst/>
                        </a:rPr>
                        <a:t>Занятые в табачно-махорочном производстве, подвергающиеся воздействию пыли, содержащей никотин</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ru-RU" sz="1800" dirty="0">
                          <a:effectLst/>
                        </a:rPr>
                        <a:t>В</a:t>
                      </a:r>
                      <a:r>
                        <a:rPr lang="ru-RU" sz="1800" baseline="-25000" dirty="0">
                          <a:effectLst/>
                        </a:rPr>
                        <a:t>1</a:t>
                      </a:r>
                      <a:endParaRPr lang="ru-RU" sz="1800" dirty="0">
                        <a:effectLst/>
                      </a:endParaRPr>
                    </a:p>
                    <a:p>
                      <a:pPr algn="ctr">
                        <a:lnSpc>
                          <a:spcPct val="115000"/>
                        </a:lnSpc>
                        <a:spcAft>
                          <a:spcPts val="1000"/>
                        </a:spcAft>
                      </a:pPr>
                      <a:r>
                        <a:rPr lang="ru-RU" sz="1800" dirty="0">
                          <a:effectLst/>
                        </a:rPr>
                        <a:t>С</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ru-RU" sz="1800" dirty="0">
                          <a:effectLst/>
                        </a:rPr>
                        <a:t>2</a:t>
                      </a:r>
                    </a:p>
                    <a:p>
                      <a:pPr algn="ctr">
                        <a:lnSpc>
                          <a:spcPct val="115000"/>
                        </a:lnSpc>
                        <a:spcAft>
                          <a:spcPts val="1000"/>
                        </a:spcAft>
                      </a:pPr>
                      <a:r>
                        <a:rPr lang="ru-RU" sz="1800" dirty="0">
                          <a:effectLst/>
                        </a:rPr>
                        <a:t>150</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48793010"/>
                  </a:ext>
                </a:extLst>
              </a:tr>
            </a:tbl>
          </a:graphicData>
        </a:graphic>
      </p:graphicFrame>
    </p:spTree>
    <p:extLst>
      <p:ext uri="{BB962C8B-B14F-4D97-AF65-F5344CB8AC3E}">
        <p14:creationId xmlns:p14="http://schemas.microsoft.com/office/powerpoint/2010/main" val="84787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1EE3A2C-C736-43F2-9C31-60D9BE8B647A}"/>
              </a:ext>
            </a:extLst>
          </p:cNvPr>
          <p:cNvSpPr>
            <a:spLocks noGrp="1"/>
          </p:cNvSpPr>
          <p:nvPr>
            <p:ph idx="1"/>
          </p:nvPr>
        </p:nvSpPr>
        <p:spPr>
          <a:xfrm>
            <a:off x="1159564" y="1697411"/>
            <a:ext cx="9872871" cy="3463178"/>
          </a:xfrm>
        </p:spPr>
        <p:txBody>
          <a:bodyPr>
            <a:normAutofit/>
          </a:bodyPr>
          <a:lstStyle/>
          <a:p>
            <a:pPr marL="45720" indent="0" algn="just">
              <a:lnSpc>
                <a:spcPct val="150000"/>
              </a:lnSpc>
              <a:buNone/>
            </a:pPr>
            <a:r>
              <a:rPr lang="ru-RU" sz="1800" dirty="0">
                <a:effectLst/>
                <a:latin typeface="Arial" panose="020B0604020202020204" pitchFamily="34" charset="0"/>
                <a:ea typeface="Calibri" panose="020F0502020204030204" pitchFamily="34" charset="0"/>
              </a:rPr>
              <a:t>Необходимо учитывать, что даже относительно невысокие концентрации химических веществ (ниже экспериментально установленного порога хронического действия) могут вызвать определенные отклонения в состоянии здоровья работников, что при длительном стаже работы может привести к развитию профессиональной патологии. Вместе с этим длительное несбалансированное, неадекватное питание в условиях воздействия химического фактора является дополнительной причиной развития патологического процесса, который может сформироваться и клинически проявиться даже через годы после прекращения контакта с вредными химическими веществами.</a:t>
            </a:r>
            <a:endParaRPr lang="ru-RU" dirty="0"/>
          </a:p>
        </p:txBody>
      </p:sp>
      <p:pic>
        <p:nvPicPr>
          <p:cNvPr id="2050" name="Picture 2">
            <a:extLst>
              <a:ext uri="{FF2B5EF4-FFF2-40B4-BE49-F238E27FC236}">
                <a16:creationId xmlns:a16="http://schemas.microsoft.com/office/drawing/2014/main" id="{955B1502-B000-4FAF-B38A-27021ECC0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1351" y="5099829"/>
            <a:ext cx="2358785" cy="141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554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BE026C-57FE-4F9A-B89F-DE7253077669}"/>
              </a:ext>
            </a:extLst>
          </p:cNvPr>
          <p:cNvSpPr>
            <a:spLocks noGrp="1"/>
          </p:cNvSpPr>
          <p:nvPr>
            <p:ph type="title"/>
          </p:nvPr>
        </p:nvSpPr>
        <p:spPr>
          <a:xfrm>
            <a:off x="1140351" y="250499"/>
            <a:ext cx="9875520" cy="1356360"/>
          </a:xfrm>
        </p:spPr>
        <p:txBody>
          <a:bodyPr/>
          <a:lstStyle/>
          <a:p>
            <a:r>
              <a:rPr lang="ru-RU" sz="1800" b="1" dirty="0">
                <a:solidFill>
                  <a:schemeClr val="tx1"/>
                </a:solidFill>
                <a:effectLst/>
                <a:ea typeface="Calibri" panose="020F0502020204030204" pitchFamily="34" charset="0"/>
              </a:rPr>
              <a:t>Правила выдачи лечебно-профилактического питания.</a:t>
            </a:r>
            <a:endParaRPr lang="ru-RU" dirty="0">
              <a:solidFill>
                <a:schemeClr val="tx1"/>
              </a:solidFill>
            </a:endParaRPr>
          </a:p>
        </p:txBody>
      </p:sp>
      <p:sp>
        <p:nvSpPr>
          <p:cNvPr id="3" name="Объект 2">
            <a:extLst>
              <a:ext uri="{FF2B5EF4-FFF2-40B4-BE49-F238E27FC236}">
                <a16:creationId xmlns:a16="http://schemas.microsoft.com/office/drawing/2014/main" id="{4244B3BE-599A-46FB-86A9-021FACD5A8C6}"/>
              </a:ext>
            </a:extLst>
          </p:cNvPr>
          <p:cNvSpPr>
            <a:spLocks noGrp="1"/>
          </p:cNvSpPr>
          <p:nvPr>
            <p:ph idx="1"/>
          </p:nvPr>
        </p:nvSpPr>
        <p:spPr>
          <a:xfrm>
            <a:off x="1143000" y="1313895"/>
            <a:ext cx="9872871" cy="4900474"/>
          </a:xfrm>
        </p:spPr>
        <p:txBody>
          <a:bodyPr>
            <a:normAutofit lnSpcReduction="10000"/>
          </a:bodyPr>
          <a:lstStyle/>
          <a:p>
            <a:pPr indent="0" algn="just">
              <a:lnSpc>
                <a:spcPct val="160000"/>
              </a:lnSpc>
              <a:spcAft>
                <a:spcPts val="1000"/>
              </a:spcAft>
              <a:buNone/>
            </a:pPr>
            <a:r>
              <a:rPr lang="ru-RU" sz="1800" dirty="0">
                <a:effectLst/>
                <a:ea typeface="Calibri" panose="020F0502020204030204" pitchFamily="34" charset="0"/>
                <a:cs typeface="Arial" panose="020B0604020202020204" pitchFamily="34" charset="0"/>
              </a:rPr>
              <a:t>Организация лечебно-профилактического питания на предприятии достаточно сложный организационный процесс. Составление и разработка ежедневных рационов питания возлагается на работников столовой, что требует дополнительного регулярного внимания со стороны руководства и профсоюзов предприятия за исполнением действующего законодательства.</a:t>
            </a:r>
            <a:endParaRPr lang="ru-RU" sz="1800" dirty="0">
              <a:ea typeface="Calibri" panose="020F0502020204030204" pitchFamily="34" charset="0"/>
              <a:cs typeface="Arial" panose="020B0604020202020204" pitchFamily="34" charset="0"/>
            </a:endParaRPr>
          </a:p>
          <a:p>
            <a:pPr indent="0" algn="just">
              <a:lnSpc>
                <a:spcPct val="160000"/>
              </a:lnSpc>
              <a:spcAft>
                <a:spcPts val="1000"/>
              </a:spcAft>
              <a:buNone/>
            </a:pPr>
            <a:r>
              <a:rPr lang="ru-RU" sz="1800" dirty="0">
                <a:effectLst/>
                <a:ea typeface="Calibri" panose="020F0502020204030204" pitchFamily="34" charset="0"/>
              </a:rPr>
              <a:t>Лечебно-профилактическое питание выдается бесплатно только тем работникам, для которых этого питание предусмотрено «Перечнем производств, профессий и должностей, работа в которых дает право на бесплатное получение лечебно-профилактического питания в связи с особо вредными условиями труда», независимо от вида экономической деятельности и организационно-правовых форм и форм собственности работодателей.</a:t>
            </a:r>
            <a:endParaRPr lang="ru-RU" dirty="0"/>
          </a:p>
        </p:txBody>
      </p:sp>
    </p:spTree>
    <p:extLst>
      <p:ext uri="{BB962C8B-B14F-4D97-AF65-F5344CB8AC3E}">
        <p14:creationId xmlns:p14="http://schemas.microsoft.com/office/powerpoint/2010/main" val="153758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F03A4FB-37AE-4E45-AF90-DE1C5C84E68C}"/>
              </a:ext>
            </a:extLst>
          </p:cNvPr>
          <p:cNvSpPr>
            <a:spLocks noGrp="1"/>
          </p:cNvSpPr>
          <p:nvPr>
            <p:ph idx="1"/>
          </p:nvPr>
        </p:nvSpPr>
        <p:spPr>
          <a:xfrm>
            <a:off x="1159564" y="2274903"/>
            <a:ext cx="9872871" cy="2308194"/>
          </a:xfrm>
        </p:spPr>
        <p:txBody>
          <a:bodyPr>
            <a:normAutofit/>
          </a:bodyPr>
          <a:lstStyle/>
          <a:p>
            <a:pPr marL="45720" indent="0" algn="just">
              <a:lnSpc>
                <a:spcPct val="150000"/>
              </a:lnSpc>
              <a:buNone/>
            </a:pPr>
            <a:r>
              <a:rPr lang="ru-RU" sz="1800" dirty="0">
                <a:effectLst/>
                <a:ea typeface="Calibri" panose="020F0502020204030204" pitchFamily="34" charset="0"/>
              </a:rPr>
              <a:t>Лечебно-профилактическое питание выдается работникам в дни фактического выполнения ими работы в производствах при условии занятости на указанной работе не менее половины рабочего дня, а также в дни болезни с временной утратой трудоспособности, если заболевание по своему характеру является профессиональным и заболевший не госпитализирован.</a:t>
            </a:r>
            <a:endParaRPr lang="ru-RU" dirty="0"/>
          </a:p>
        </p:txBody>
      </p:sp>
      <p:pic>
        <p:nvPicPr>
          <p:cNvPr id="5" name="Рисунок 4">
            <a:extLst>
              <a:ext uri="{FF2B5EF4-FFF2-40B4-BE49-F238E27FC236}">
                <a16:creationId xmlns:a16="http://schemas.microsoft.com/office/drawing/2014/main" id="{F40E5FD9-B8B7-4975-83CD-3E1B1E67B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9305" y="4175249"/>
            <a:ext cx="3082730" cy="2308194"/>
          </a:xfrm>
          <a:prstGeom prst="rect">
            <a:avLst/>
          </a:prstGeom>
        </p:spPr>
      </p:pic>
    </p:spTree>
    <p:extLst>
      <p:ext uri="{BB962C8B-B14F-4D97-AF65-F5344CB8AC3E}">
        <p14:creationId xmlns:p14="http://schemas.microsoft.com/office/powerpoint/2010/main" val="3735902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406E19-0F43-43BB-BEB4-7978CEEF27F9}"/>
              </a:ext>
            </a:extLst>
          </p:cNvPr>
          <p:cNvSpPr>
            <a:spLocks noGrp="1"/>
          </p:cNvSpPr>
          <p:nvPr>
            <p:ph type="title"/>
          </p:nvPr>
        </p:nvSpPr>
        <p:spPr/>
        <p:txBody>
          <a:bodyPr/>
          <a:lstStyle/>
          <a:p>
            <a:r>
              <a:rPr lang="ru-RU" sz="1800" dirty="0">
                <a:effectLst/>
                <a:ea typeface="Calibri" panose="020F0502020204030204" pitchFamily="34" charset="0"/>
              </a:rPr>
              <a:t>Лечебно-профилактическое питание выдается также:</a:t>
            </a:r>
            <a:endParaRPr lang="ru-RU" dirty="0"/>
          </a:p>
        </p:txBody>
      </p:sp>
      <p:sp>
        <p:nvSpPr>
          <p:cNvPr id="3" name="Объект 2">
            <a:extLst>
              <a:ext uri="{FF2B5EF4-FFF2-40B4-BE49-F238E27FC236}">
                <a16:creationId xmlns:a16="http://schemas.microsoft.com/office/drawing/2014/main" id="{F322D874-3D7A-40FA-B449-6C4E6C16C023}"/>
              </a:ext>
            </a:extLst>
          </p:cNvPr>
          <p:cNvSpPr>
            <a:spLocks noGrp="1"/>
          </p:cNvSpPr>
          <p:nvPr>
            <p:ph idx="1"/>
          </p:nvPr>
        </p:nvSpPr>
        <p:spPr>
          <a:xfrm>
            <a:off x="1143000" y="1801906"/>
            <a:ext cx="9872871" cy="4038600"/>
          </a:xfrm>
        </p:spPr>
        <p:txBody>
          <a:bodyPr/>
          <a:lstStyle/>
          <a:p>
            <a:pPr indent="0" algn="just">
              <a:lnSpc>
                <a:spcPct val="115000"/>
              </a:lnSpc>
              <a:spcAft>
                <a:spcPts val="1000"/>
              </a:spcAft>
              <a:buNone/>
            </a:pPr>
            <a:r>
              <a:rPr lang="ru-RU" sz="1800" dirty="0">
                <a:effectLst/>
                <a:ea typeface="Calibri" panose="020F0502020204030204" pitchFamily="34" charset="0"/>
                <a:cs typeface="Arial" panose="020B0604020202020204" pitchFamily="34" charset="0"/>
              </a:rPr>
              <a:t>1) работникам других производств и работникам, занятым на строительных, строительно-монтажных, ремонтно-строительных и пусконаладочных работах, работающим полный рабочий день в действующих производствах с особо вредными условиями труда, в которых предусмотрена выдача ЛПП как для основных работников, так и для ремонтного персонала;</a:t>
            </a:r>
          </a:p>
          <a:p>
            <a:pPr indent="0" algn="just">
              <a:lnSpc>
                <a:spcPct val="115000"/>
              </a:lnSpc>
              <a:spcAft>
                <a:spcPts val="1000"/>
              </a:spcAft>
              <a:buNone/>
            </a:pPr>
            <a:r>
              <a:rPr lang="ru-RU" sz="1800" dirty="0">
                <a:effectLst/>
                <a:ea typeface="Calibri" panose="020F0502020204030204" pitchFamily="34" charset="0"/>
                <a:cs typeface="Arial" panose="020B0604020202020204" pitchFamily="34" charset="0"/>
              </a:rPr>
              <a:t>2) работникам, имеющим право на бесплатное получение лечебно-профилактического питания и выполняющим работу вахтовым методом;</a:t>
            </a:r>
            <a:endParaRPr lang="ru-RU" sz="1800" dirty="0">
              <a:ea typeface="Calibri" panose="020F0502020204030204" pitchFamily="34" charset="0"/>
              <a:cs typeface="Arial" panose="020B0604020202020204" pitchFamily="34" charset="0"/>
            </a:endParaRPr>
          </a:p>
          <a:p>
            <a:pPr indent="0" algn="just">
              <a:lnSpc>
                <a:spcPct val="115000"/>
              </a:lnSpc>
              <a:spcAft>
                <a:spcPts val="1000"/>
              </a:spcAft>
              <a:buNone/>
            </a:pPr>
            <a:r>
              <a:rPr lang="ru-RU" sz="1800" dirty="0">
                <a:effectLst/>
                <a:ea typeface="Calibri" panose="020F0502020204030204" pitchFamily="34" charset="0"/>
              </a:rPr>
              <a:t>3) рабочим, проводящим чистку и подготовку оборудования к ремонту или консервации в цехе (на участке) организации, для рабочих которого предусмотрена выдача лечебно-профилактического питания;</a:t>
            </a:r>
            <a:endParaRPr lang="ru-RU" dirty="0"/>
          </a:p>
        </p:txBody>
      </p:sp>
    </p:spTree>
    <p:extLst>
      <p:ext uri="{BB962C8B-B14F-4D97-AF65-F5344CB8AC3E}">
        <p14:creationId xmlns:p14="http://schemas.microsoft.com/office/powerpoint/2010/main" val="4184374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06D6270-AB5C-4B7A-800E-27869D93D612}"/>
              </a:ext>
            </a:extLst>
          </p:cNvPr>
          <p:cNvSpPr>
            <a:spLocks noGrp="1"/>
          </p:cNvSpPr>
          <p:nvPr>
            <p:ph idx="1"/>
          </p:nvPr>
        </p:nvSpPr>
        <p:spPr>
          <a:xfrm>
            <a:off x="1159564" y="414617"/>
            <a:ext cx="9872871" cy="5999629"/>
          </a:xfrm>
        </p:spPr>
        <p:txBody>
          <a:bodyPr>
            <a:noAutofit/>
          </a:bodyPr>
          <a:lstStyle/>
          <a:p>
            <a:pPr indent="0" algn="just">
              <a:lnSpc>
                <a:spcPct val="115000"/>
              </a:lnSpc>
              <a:spcAft>
                <a:spcPts val="1000"/>
              </a:spcAft>
              <a:buNone/>
            </a:pPr>
            <a:r>
              <a:rPr lang="ru-RU" sz="1800" dirty="0">
                <a:effectLst/>
                <a:ea typeface="Calibri" panose="020F0502020204030204" pitchFamily="34" charset="0"/>
                <a:cs typeface="Arial" panose="020B0604020202020204" pitchFamily="34" charset="0"/>
              </a:rPr>
              <a:t>4) работникам, имеющим право на бесплатное получение лечебно-профилактического питания и признанным инвалидами вследствие профессионального заболевания, вызванного характером выполняемой работы, в течение срока инвалидности, но не более одного года со дня ее установления.</a:t>
            </a:r>
          </a:p>
          <a:p>
            <a:pPr indent="0" algn="just">
              <a:lnSpc>
                <a:spcPct val="115000"/>
              </a:lnSpc>
              <a:spcAft>
                <a:spcPts val="1000"/>
              </a:spcAft>
              <a:buNone/>
            </a:pPr>
            <a:r>
              <a:rPr lang="ru-RU" sz="1800" dirty="0">
                <a:effectLst/>
                <a:ea typeface="Calibri" panose="020F0502020204030204" pitchFamily="34" charset="0"/>
                <a:cs typeface="Arial" panose="020B0604020202020204" pitchFamily="34" charset="0"/>
              </a:rPr>
              <a:t>5) работникам, имеющим право на бесплатное получение ЛПП и временно переведенным на другую работу в связи с начальными явлениями профессионального заболевания по причине, вызванной характером их работы, — на срок не более одного года;</a:t>
            </a:r>
            <a:endParaRPr lang="ru-RU" sz="1800" dirty="0">
              <a:ea typeface="Calibri" panose="020F0502020204030204" pitchFamily="34" charset="0"/>
              <a:cs typeface="Arial" panose="020B0604020202020204" pitchFamily="34" charset="0"/>
            </a:endParaRPr>
          </a:p>
          <a:p>
            <a:pPr indent="0" algn="just">
              <a:lnSpc>
                <a:spcPct val="115000"/>
              </a:lnSpc>
              <a:spcAft>
                <a:spcPts val="1000"/>
              </a:spcAft>
              <a:buNone/>
            </a:pPr>
            <a:r>
              <a:rPr lang="ru-RU" sz="1800" dirty="0">
                <a:effectLst/>
                <a:ea typeface="Calibri" panose="020F0502020204030204" pitchFamily="34" charset="0"/>
              </a:rPr>
              <a:t>6) женщинам, занятым до момента наступления отпуска по беременности и родам в производствах, профессиях и должностях, дающих право на бесплатное получение ЛПП, — на все время отпуска по беременности и родам. Если беременные женщины в соответствии с врачебным заключением переводятся на другую работу для устранения влияния вредных производственных факторов до наступления отпуска по беременности и родам, ЛПП выдается им на все время до и в период отпуска. При переводе на другую работу по указанным причинам женщин, имеющих детей в возрасте до полутора лет, ЛПП выдается им до достижения ребенком возраста полутора лет.</a:t>
            </a:r>
            <a:endParaRPr lang="ru-RU" sz="1800" dirty="0"/>
          </a:p>
        </p:txBody>
      </p:sp>
    </p:spTree>
    <p:extLst>
      <p:ext uri="{BB962C8B-B14F-4D97-AF65-F5344CB8AC3E}">
        <p14:creationId xmlns:p14="http://schemas.microsoft.com/office/powerpoint/2010/main" val="3711509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84C44BF-AFEC-4117-B8DE-BB976FF73DF6}"/>
              </a:ext>
            </a:extLst>
          </p:cNvPr>
          <p:cNvSpPr>
            <a:spLocks noGrp="1"/>
          </p:cNvSpPr>
          <p:nvPr>
            <p:ph idx="1"/>
          </p:nvPr>
        </p:nvSpPr>
        <p:spPr>
          <a:xfrm>
            <a:off x="1159564" y="598394"/>
            <a:ext cx="9872871" cy="5661211"/>
          </a:xfrm>
        </p:spPr>
        <p:txBody>
          <a:bodyPr>
            <a:noAutofit/>
          </a:bodyPr>
          <a:lstStyle/>
          <a:p>
            <a:pPr indent="0" algn="just">
              <a:lnSpc>
                <a:spcPct val="115000"/>
              </a:lnSpc>
              <a:spcAft>
                <a:spcPts val="1000"/>
              </a:spcAft>
              <a:buNone/>
            </a:pPr>
            <a:r>
              <a:rPr lang="ru-RU" sz="1800" dirty="0">
                <a:effectLst/>
                <a:latin typeface="Arial" panose="020B0604020202020204" pitchFamily="34" charset="0"/>
                <a:ea typeface="Calibri" panose="020F0502020204030204" pitchFamily="34" charset="0"/>
                <a:cs typeface="Arial" panose="020B0604020202020204" pitchFamily="34" charset="0"/>
              </a:rPr>
              <a:t>Лечебно-профилактическое питание не выдается:</a:t>
            </a:r>
          </a:p>
          <a:p>
            <a:pPr indent="450215" algn="just">
              <a:lnSpc>
                <a:spcPct val="115000"/>
              </a:lnSpc>
              <a:spcAft>
                <a:spcPts val="1000"/>
              </a:spcAft>
            </a:pPr>
            <a:r>
              <a:rPr lang="ru-RU" sz="1800" dirty="0">
                <a:effectLst/>
                <a:latin typeface="Arial" panose="020B0604020202020204" pitchFamily="34" charset="0"/>
                <a:ea typeface="Calibri" panose="020F0502020204030204" pitchFamily="34" charset="0"/>
                <a:cs typeface="Arial" panose="020B0604020202020204" pitchFamily="34" charset="0"/>
              </a:rPr>
              <a:t>в нерабочие дни;</a:t>
            </a:r>
          </a:p>
          <a:p>
            <a:pPr indent="450215" algn="just">
              <a:lnSpc>
                <a:spcPct val="115000"/>
              </a:lnSpc>
              <a:spcAft>
                <a:spcPts val="1000"/>
              </a:spcAft>
            </a:pPr>
            <a:r>
              <a:rPr lang="ru-RU" sz="1800" dirty="0">
                <a:effectLst/>
                <a:latin typeface="Arial" panose="020B0604020202020204" pitchFamily="34" charset="0"/>
                <a:ea typeface="Calibri" panose="020F0502020204030204" pitchFamily="34" charset="0"/>
                <a:cs typeface="Arial" panose="020B0604020202020204" pitchFamily="34" charset="0"/>
              </a:rPr>
              <a:t>дни отпуска;</a:t>
            </a:r>
          </a:p>
          <a:p>
            <a:pPr indent="450215" algn="just">
              <a:lnSpc>
                <a:spcPct val="115000"/>
              </a:lnSpc>
              <a:spcAft>
                <a:spcPts val="1000"/>
              </a:spcAft>
            </a:pPr>
            <a:r>
              <a:rPr lang="ru-RU" sz="1800" dirty="0">
                <a:effectLst/>
                <a:latin typeface="Arial" panose="020B0604020202020204" pitchFamily="34" charset="0"/>
                <a:ea typeface="Calibri" panose="020F0502020204030204" pitchFamily="34" charset="0"/>
                <a:cs typeface="Arial" panose="020B0604020202020204" pitchFamily="34" charset="0"/>
              </a:rPr>
              <a:t>дни служебных командировок;</a:t>
            </a:r>
          </a:p>
          <a:p>
            <a:pPr indent="450215" algn="just">
              <a:lnSpc>
                <a:spcPct val="115000"/>
              </a:lnSpc>
              <a:spcAft>
                <a:spcPts val="1000"/>
              </a:spcAft>
            </a:pPr>
            <a:r>
              <a:rPr lang="ru-RU" sz="1800" dirty="0">
                <a:effectLst/>
                <a:latin typeface="Arial" panose="020B0604020202020204" pitchFamily="34" charset="0"/>
                <a:ea typeface="Calibri" panose="020F0502020204030204" pitchFamily="34" charset="0"/>
                <a:cs typeface="Arial" panose="020B0604020202020204" pitchFamily="34" charset="0"/>
              </a:rPr>
              <a:t>дни учебы с отрывом от производства;</a:t>
            </a:r>
            <a:endParaRPr lang="ru-RU" sz="1800" dirty="0">
              <a:latin typeface="Arial" panose="020B0604020202020204" pitchFamily="34" charset="0"/>
              <a:ea typeface="Calibri" panose="020F0502020204030204" pitchFamily="34" charset="0"/>
              <a:cs typeface="Arial" panose="020B0604020202020204" pitchFamily="34" charset="0"/>
            </a:endParaRPr>
          </a:p>
          <a:p>
            <a:pPr indent="450215" algn="just">
              <a:lnSpc>
                <a:spcPct val="115000"/>
              </a:lnSpc>
              <a:spcAft>
                <a:spcPts val="1000"/>
              </a:spcAft>
            </a:pPr>
            <a:r>
              <a:rPr lang="ru-RU" sz="1800" dirty="0">
                <a:effectLst/>
                <a:latin typeface="Arial" panose="020B0604020202020204" pitchFamily="34" charset="0"/>
                <a:ea typeface="Calibri" panose="020F0502020204030204" pitchFamily="34" charset="0"/>
                <a:cs typeface="Arial" panose="020B0604020202020204" pitchFamily="34" charset="0"/>
              </a:rPr>
              <a:t>дни выполнения работ на других участках, где бесплатная выдача лечебно-профилактического питания не установлена;</a:t>
            </a:r>
            <a:endParaRPr lang="ru-RU" sz="1800" dirty="0">
              <a:latin typeface="Arial" panose="020B0604020202020204" pitchFamily="34" charset="0"/>
              <a:ea typeface="Calibri" panose="020F0502020204030204" pitchFamily="34" charset="0"/>
              <a:cs typeface="Arial" panose="020B0604020202020204" pitchFamily="34" charset="0"/>
            </a:endParaRPr>
          </a:p>
          <a:p>
            <a:pPr indent="450215" algn="just">
              <a:lnSpc>
                <a:spcPct val="115000"/>
              </a:lnSpc>
              <a:spcAft>
                <a:spcPts val="1000"/>
              </a:spcAft>
            </a:pPr>
            <a:r>
              <a:rPr lang="ru-RU" sz="1800" dirty="0">
                <a:effectLst/>
                <a:latin typeface="Arial" panose="020B0604020202020204" pitchFamily="34" charset="0"/>
                <a:ea typeface="Calibri" panose="020F0502020204030204" pitchFamily="34" charset="0"/>
                <a:cs typeface="Arial" panose="020B0604020202020204" pitchFamily="34" charset="0"/>
              </a:rPr>
              <a:t>дни выполнения государственных и общественных обязанностей;</a:t>
            </a:r>
            <a:endParaRPr lang="ru-RU" sz="1800" dirty="0">
              <a:latin typeface="Arial" panose="020B0604020202020204" pitchFamily="34" charset="0"/>
              <a:ea typeface="Calibri" panose="020F0502020204030204" pitchFamily="34" charset="0"/>
              <a:cs typeface="Arial" panose="020B0604020202020204" pitchFamily="34" charset="0"/>
            </a:endParaRPr>
          </a:p>
          <a:p>
            <a:pPr indent="450215" algn="just">
              <a:lnSpc>
                <a:spcPct val="115000"/>
              </a:lnSpc>
              <a:spcAft>
                <a:spcPts val="1000"/>
              </a:spcAft>
            </a:pPr>
            <a:r>
              <a:rPr lang="ru-RU" sz="1800" dirty="0">
                <a:effectLst/>
                <a:latin typeface="Arial" panose="020B0604020202020204" pitchFamily="34" charset="0"/>
                <a:ea typeface="Calibri" panose="020F0502020204030204" pitchFamily="34" charset="0"/>
                <a:cs typeface="Arial" panose="020B0604020202020204" pitchFamily="34" charset="0"/>
              </a:rPr>
              <a:t>период временной нетрудоспособности при заболеваниях общего характера;</a:t>
            </a:r>
            <a:endParaRPr lang="ru-RU" sz="1800" dirty="0">
              <a:latin typeface="Arial" panose="020B0604020202020204" pitchFamily="34" charset="0"/>
              <a:ea typeface="Calibri" panose="020F0502020204030204" pitchFamily="34" charset="0"/>
              <a:cs typeface="Arial" panose="020B0604020202020204" pitchFamily="34" charset="0"/>
            </a:endParaRPr>
          </a:p>
          <a:p>
            <a:pPr indent="450215" algn="just">
              <a:lnSpc>
                <a:spcPct val="115000"/>
              </a:lnSpc>
              <a:spcAft>
                <a:spcPts val="1000"/>
              </a:spcAft>
            </a:pPr>
            <a:r>
              <a:rPr lang="ru-RU" sz="1800" dirty="0">
                <a:effectLst/>
                <a:latin typeface="Arial" panose="020B0604020202020204" pitchFamily="34" charset="0"/>
                <a:ea typeface="Calibri" panose="020F0502020204030204" pitchFamily="34" charset="0"/>
              </a:rPr>
              <a:t>в дни пребывания на лечении в медицинском учреждении, в том числе санатории.</a:t>
            </a:r>
            <a:endParaRPr lang="ru-RU" sz="1800" dirty="0"/>
          </a:p>
        </p:txBody>
      </p:sp>
    </p:spTree>
    <p:extLst>
      <p:ext uri="{BB962C8B-B14F-4D97-AF65-F5344CB8AC3E}">
        <p14:creationId xmlns:p14="http://schemas.microsoft.com/office/powerpoint/2010/main" val="4237692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B1C3775-24E8-414F-86E2-6053BF239409}"/>
              </a:ext>
            </a:extLst>
          </p:cNvPr>
          <p:cNvSpPr>
            <a:spLocks noGrp="1"/>
          </p:cNvSpPr>
          <p:nvPr>
            <p:ph idx="1"/>
          </p:nvPr>
        </p:nvSpPr>
        <p:spPr>
          <a:xfrm>
            <a:off x="1159564" y="969936"/>
            <a:ext cx="9872871" cy="4935984"/>
          </a:xfrm>
        </p:spPr>
        <p:txBody>
          <a:bodyPr>
            <a:normAutofit lnSpcReduction="10000"/>
          </a:bodyPr>
          <a:lstStyle/>
          <a:p>
            <a:pPr marL="45720" indent="0" algn="just">
              <a:lnSpc>
                <a:spcPct val="150000"/>
              </a:lnSpc>
              <a:buNone/>
            </a:pPr>
            <a:r>
              <a:rPr lang="ru-RU" sz="1800" dirty="0">
                <a:effectLst/>
                <a:ea typeface="Calibri" panose="020F0502020204030204" pitchFamily="34" charset="0"/>
              </a:rPr>
              <a:t>При невозможности получения ЛПП в столовой, буфете, ином пункте питания по состоянию здоровья или из-за отдаленности местожительства ЛПП в столовой работниками в период временной нетрудоспособности или инвалидами вследствие профессионального заболевания, имеющими право на получение этого питания, допускается выдача им ЛПП на дом в виде готовых блюд по соответствующим справкам медико-санитарной службы работодателя, а при ее отсутствии - территориальных органов Федеральной службы по надзору в сфере защиты прав потребителей и благополучия человека. Такой порядок выдачи ЛПП на дом в виде готовых блюд распространяется также на женщин, в период отпусков по беременности, родам и уходу за ребенком в возрасте до полутора лет (включая период выполнения беременными женщинами работ, куда они переведены с целью устранения воздействия вредных производственных факторов).</a:t>
            </a:r>
            <a:endParaRPr lang="ru-RU" dirty="0"/>
          </a:p>
        </p:txBody>
      </p:sp>
      <p:pic>
        <p:nvPicPr>
          <p:cNvPr id="21506" name="Picture 2">
            <a:extLst>
              <a:ext uri="{FF2B5EF4-FFF2-40B4-BE49-F238E27FC236}">
                <a16:creationId xmlns:a16="http://schemas.microsoft.com/office/drawing/2014/main" id="{BD6190C3-2FFA-4F82-9012-C1F452D58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3291" y="5284694"/>
            <a:ext cx="2206844" cy="1242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481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9AF45C8-AD06-4FAD-AF39-327FEAC4149C}"/>
              </a:ext>
            </a:extLst>
          </p:cNvPr>
          <p:cNvSpPr>
            <a:spLocks noGrp="1"/>
          </p:cNvSpPr>
          <p:nvPr>
            <p:ph idx="1"/>
          </p:nvPr>
        </p:nvSpPr>
        <p:spPr>
          <a:xfrm>
            <a:off x="1159564" y="1460833"/>
            <a:ext cx="9872871" cy="3936333"/>
          </a:xfrm>
        </p:spPr>
        <p:txBody>
          <a:bodyPr>
            <a:normAutofit/>
          </a:bodyPr>
          <a:lstStyle/>
          <a:p>
            <a:pPr indent="0" algn="just">
              <a:lnSpc>
                <a:spcPct val="150000"/>
              </a:lnSpc>
              <a:spcAft>
                <a:spcPts val="1000"/>
              </a:spcAft>
              <a:buNone/>
            </a:pPr>
            <a:r>
              <a:rPr lang="ru-RU" sz="1800" dirty="0">
                <a:effectLst/>
                <a:ea typeface="Calibri" panose="020F0502020204030204" pitchFamily="34" charset="0"/>
                <a:cs typeface="Arial" panose="020B0604020202020204" pitchFamily="34" charset="0"/>
              </a:rPr>
              <a:t>В других случаях выдача на дом готовых блюд ЛПП </a:t>
            </a:r>
            <a:r>
              <a:rPr lang="ru-RU" sz="1800" u="sng" dirty="0">
                <a:effectLst/>
                <a:ea typeface="Calibri" panose="020F0502020204030204" pitchFamily="34" charset="0"/>
                <a:cs typeface="Arial" panose="020B0604020202020204" pitchFamily="34" charset="0"/>
              </a:rPr>
              <a:t>не разрешается</a:t>
            </a:r>
            <a:r>
              <a:rPr lang="ru-RU" sz="1800" dirty="0">
                <a:effectLst/>
                <a:ea typeface="Calibri" panose="020F0502020204030204" pitchFamily="34" charset="0"/>
                <a:cs typeface="Arial" panose="020B0604020202020204" pitchFamily="34" charset="0"/>
              </a:rPr>
              <a:t>. Выдача ЛПП за прошлое время и денежных компенсаций за неполученное своевременно ЛПП также не разрешается, за исключением случаев неполучения лечебно-профилактического питания вследствие действий работодателя.</a:t>
            </a:r>
            <a:endParaRPr lang="ru-RU" sz="1800" dirty="0">
              <a:ea typeface="Calibri" panose="020F0502020204030204" pitchFamily="34" charset="0"/>
              <a:cs typeface="Arial" panose="020B0604020202020204" pitchFamily="34" charset="0"/>
            </a:endParaRPr>
          </a:p>
          <a:p>
            <a:pPr indent="0" algn="just">
              <a:lnSpc>
                <a:spcPct val="150000"/>
              </a:lnSpc>
              <a:spcAft>
                <a:spcPts val="1000"/>
              </a:spcAft>
              <a:buNone/>
            </a:pPr>
            <a:r>
              <a:rPr lang="ru-RU" sz="1800" dirty="0">
                <a:effectLst/>
                <a:ea typeface="Calibri" panose="020F0502020204030204" pitchFamily="34" charset="0"/>
              </a:rPr>
              <a:t>Организации общественного питания, где производится изготовление и выдача лечебно-профилактического питания и витаминных препаратов, должны соответствовать действующим нормативным правовым актам в сфере обеспечения санитарно-эпидемиологического благополучия.</a:t>
            </a:r>
            <a:endParaRPr lang="ru-RU" dirty="0"/>
          </a:p>
        </p:txBody>
      </p:sp>
      <p:pic>
        <p:nvPicPr>
          <p:cNvPr id="22530" name="Picture 2">
            <a:extLst>
              <a:ext uri="{FF2B5EF4-FFF2-40B4-BE49-F238E27FC236}">
                <a16:creationId xmlns:a16="http://schemas.microsoft.com/office/drawing/2014/main" id="{271EA957-325A-475D-9185-BE39AC18E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6447" y="4815493"/>
            <a:ext cx="2902824" cy="174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794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2519376-C1C6-4CDF-815E-F3E9469A24CC}"/>
              </a:ext>
            </a:extLst>
          </p:cNvPr>
          <p:cNvSpPr>
            <a:spLocks noGrp="1"/>
          </p:cNvSpPr>
          <p:nvPr>
            <p:ph idx="1"/>
          </p:nvPr>
        </p:nvSpPr>
        <p:spPr>
          <a:xfrm>
            <a:off x="1159564" y="2363679"/>
            <a:ext cx="9872871" cy="2130641"/>
          </a:xfrm>
        </p:spPr>
        <p:txBody>
          <a:bodyPr>
            <a:normAutofit/>
          </a:bodyPr>
          <a:lstStyle/>
          <a:p>
            <a:pPr marL="45720" indent="0" algn="just">
              <a:lnSpc>
                <a:spcPct val="150000"/>
              </a:lnSpc>
              <a:buNone/>
            </a:pPr>
            <a:r>
              <a:rPr lang="ru-RU" sz="1800" dirty="0">
                <a:effectLst/>
                <a:ea typeface="Calibri" panose="020F0502020204030204" pitchFamily="34" charset="0"/>
              </a:rPr>
              <a:t>Допускается выдача третьих блюд рационов лечебно-профилактического питания (чай, соки фруктовые и т.п.) в виде продуктов обогащенного состава - продуктов для диетического (лечебного и профилактического) питания при вредных условиях труда, соответствующих рационам, на основании заключения Федеральной службы по надзору в сфере защиты прав потребителей и благополучия человека</a:t>
            </a:r>
            <a:endParaRPr lang="ru-RU" dirty="0"/>
          </a:p>
        </p:txBody>
      </p:sp>
      <p:pic>
        <p:nvPicPr>
          <p:cNvPr id="23554" name="Picture 2">
            <a:extLst>
              <a:ext uri="{FF2B5EF4-FFF2-40B4-BE49-F238E27FC236}">
                <a16:creationId xmlns:a16="http://schemas.microsoft.com/office/drawing/2014/main" id="{16276683-9E20-459A-BDD4-0C8CAC46A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3383" y="4334203"/>
            <a:ext cx="3124292" cy="220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994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1996F7F-AA2D-4BB3-8FA8-5B1D819CBE2C}"/>
              </a:ext>
            </a:extLst>
          </p:cNvPr>
          <p:cNvSpPr>
            <a:spLocks noGrp="1"/>
          </p:cNvSpPr>
          <p:nvPr>
            <p:ph idx="1"/>
          </p:nvPr>
        </p:nvSpPr>
        <p:spPr>
          <a:xfrm>
            <a:off x="1159564" y="1316115"/>
            <a:ext cx="9872871" cy="4225769"/>
          </a:xfrm>
        </p:spPr>
        <p:txBody>
          <a:bodyPr>
            <a:normAutofit lnSpcReduction="10000"/>
          </a:bodyPr>
          <a:lstStyle/>
          <a:p>
            <a:pPr marL="45720" indent="0" algn="just">
              <a:lnSpc>
                <a:spcPct val="160000"/>
              </a:lnSpc>
              <a:buNone/>
            </a:pPr>
            <a:r>
              <a:rPr lang="ru-RU" sz="1800" dirty="0">
                <a:effectLst/>
                <a:latin typeface="Arial" panose="020B0604020202020204" pitchFamily="34" charset="0"/>
                <a:ea typeface="Calibri" panose="020F0502020204030204" pitchFamily="34" charset="0"/>
              </a:rPr>
              <a:t>Питание, организованное в виде горячих завтраков, должно служить для работника примером оптимального пищевого выбора, который он должен осуществлять и при самостоятельной организации других приемов пищи (дома). На выработку этих навыков должны быть направлены мероприятия по гигиеническому обучению со стороны медицинских работников и сотрудников территориальных учреждений, уполномоченных осуществлять госсанэпиднадзор. Максимальной эффективности ЛПП можно достичь только при составлении всего ежедневного рациона работника в соответствии с требованиями профилактического питания. Ознакомление работников, пользующихся ЛПП, с правилами бесплатной выдачи питания должно быть включено в программу обязательного вводного инструктажа по охране труда.</a:t>
            </a:r>
            <a:endParaRPr lang="ru-RU" dirty="0"/>
          </a:p>
        </p:txBody>
      </p:sp>
      <p:pic>
        <p:nvPicPr>
          <p:cNvPr id="24578" name="Picture 2">
            <a:extLst>
              <a:ext uri="{FF2B5EF4-FFF2-40B4-BE49-F238E27FC236}">
                <a16:creationId xmlns:a16="http://schemas.microsoft.com/office/drawing/2014/main" id="{D78AC940-C1FF-44D7-AA7A-7D2C828FC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8967" y="5096435"/>
            <a:ext cx="2106295" cy="143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292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F118FA1-8BFC-412A-99DB-40B791B26B6F}"/>
              </a:ext>
            </a:extLst>
          </p:cNvPr>
          <p:cNvSpPr>
            <a:spLocks noGrp="1"/>
          </p:cNvSpPr>
          <p:nvPr>
            <p:ph idx="1"/>
          </p:nvPr>
        </p:nvSpPr>
        <p:spPr>
          <a:xfrm>
            <a:off x="1159564" y="2001490"/>
            <a:ext cx="9872871" cy="2855020"/>
          </a:xfrm>
        </p:spPr>
        <p:txBody>
          <a:bodyPr>
            <a:normAutofit lnSpcReduction="10000"/>
          </a:bodyPr>
          <a:lstStyle/>
          <a:p>
            <a:pPr marL="45720" indent="0" algn="just">
              <a:lnSpc>
                <a:spcPct val="150000"/>
              </a:lnSpc>
              <a:buNone/>
            </a:pPr>
            <a:r>
              <a:rPr lang="ru-RU" sz="1800" dirty="0">
                <a:effectLst/>
                <a:ea typeface="Calibri" panose="020F0502020204030204" pitchFamily="34" charset="0"/>
              </a:rPr>
              <a:t>Ответственность за обеспечение работников ЛПП в соответствии с установленными  правилами  возлагается  на  работодателя.  Контроль  за организацией выдачи ЛПП работникам, занятым на работах с особо вредными условиями труда, осуществляется государственными инспекциями труда в субъектах Российской Федерации, территориальными органами Федеральной службы по надзору в сфере защиты прав потребителей и благополучия человека, а также находится под контролем соответствующих профсоюзных или иных представительных органов работников.</a:t>
            </a:r>
            <a:endParaRPr lang="ru-RU" dirty="0"/>
          </a:p>
        </p:txBody>
      </p:sp>
    </p:spTree>
    <p:extLst>
      <p:ext uri="{BB962C8B-B14F-4D97-AF65-F5344CB8AC3E}">
        <p14:creationId xmlns:p14="http://schemas.microsoft.com/office/powerpoint/2010/main" val="722793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8F9ACFF-AB49-4017-8F7E-791D4C5D0836}"/>
              </a:ext>
            </a:extLst>
          </p:cNvPr>
          <p:cNvSpPr>
            <a:spLocks noGrp="1"/>
          </p:cNvSpPr>
          <p:nvPr>
            <p:ph idx="1"/>
          </p:nvPr>
        </p:nvSpPr>
        <p:spPr>
          <a:xfrm>
            <a:off x="1159564" y="875558"/>
            <a:ext cx="9872871" cy="4953741"/>
          </a:xfrm>
        </p:spPr>
        <p:txBody>
          <a:bodyPr>
            <a:normAutofit lnSpcReduction="10000"/>
          </a:bodyPr>
          <a:lstStyle/>
          <a:p>
            <a:pPr marL="45720" indent="0" algn="just">
              <a:lnSpc>
                <a:spcPct val="150000"/>
              </a:lnSpc>
              <a:buNone/>
            </a:pPr>
            <a:r>
              <a:rPr lang="ru-RU" sz="1800" dirty="0">
                <a:effectLst/>
                <a:ea typeface="Calibri" panose="020F0502020204030204" pitchFamily="34" charset="0"/>
              </a:rPr>
              <a:t>В связи с этим в общем комплексе мероприятий по предупреждению неблагоприятного воздействия на организм вредных факторов производственной среды важная роль должна принадлежать организации на производстве патогенетически обоснованного лечебно-профилактического питания. Обеспечение в профилактических целях работников бесплатным лечебно-профилактическим питанием является одним из видов предусмотренных законодательством компенсаций по условиям труда, направленных на сохранение здоровья и предупреждение профессиональных заболеваний работников. ЛПП основано на общей защитной роли рационального питания, направленного на нормализацию индивидуальной внутренней среды организма при воздействии химического или физического факторов, с которыми работники могут контактировать в производственной обстановке, и на его профилактическом значении с учетом действия неблагоприятных производственных факторов на организм.</a:t>
            </a:r>
            <a:endParaRPr lang="ru-RU" dirty="0"/>
          </a:p>
        </p:txBody>
      </p:sp>
      <p:pic>
        <p:nvPicPr>
          <p:cNvPr id="5" name="Рисунок 4">
            <a:extLst>
              <a:ext uri="{FF2B5EF4-FFF2-40B4-BE49-F238E27FC236}">
                <a16:creationId xmlns:a16="http://schemas.microsoft.com/office/drawing/2014/main" id="{61B38D68-E40B-49E2-85C2-7A562E423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8323" y="5190565"/>
            <a:ext cx="1926849" cy="1277469"/>
          </a:xfrm>
          <a:prstGeom prst="rect">
            <a:avLst/>
          </a:prstGeom>
        </p:spPr>
      </p:pic>
    </p:spTree>
    <p:extLst>
      <p:ext uri="{BB962C8B-B14F-4D97-AF65-F5344CB8AC3E}">
        <p14:creationId xmlns:p14="http://schemas.microsoft.com/office/powerpoint/2010/main" val="1794115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99479D4-BC83-4F38-BE65-45BECA900948}"/>
              </a:ext>
            </a:extLst>
          </p:cNvPr>
          <p:cNvSpPr>
            <a:spLocks noGrp="1"/>
          </p:cNvSpPr>
          <p:nvPr>
            <p:ph idx="1"/>
          </p:nvPr>
        </p:nvSpPr>
        <p:spPr>
          <a:xfrm>
            <a:off x="1159564" y="2020975"/>
            <a:ext cx="9872871" cy="2816049"/>
          </a:xfrm>
        </p:spPr>
        <p:txBody>
          <a:bodyPr/>
          <a:lstStyle/>
          <a:p>
            <a:pPr marL="45720" indent="0" algn="just">
              <a:lnSpc>
                <a:spcPct val="150000"/>
              </a:lnSpc>
              <a:buNone/>
            </a:pPr>
            <a:r>
              <a:rPr lang="ru-RU" sz="1800" dirty="0">
                <a:effectLst/>
                <a:ea typeface="Calibri" panose="020F0502020204030204" pitchFamily="34" charset="0"/>
              </a:rPr>
              <a:t>Лечебно-профилактическое питание относится к разновидностям профилактического питания, поскольку направлено на повышение защитных функций физиологических барьеров организма человека (кожи, слизистой желудочно-кишечного тракта и верхних дыхательных путей), на регуляцию процессов </a:t>
            </a:r>
            <a:r>
              <a:rPr lang="ru-RU" sz="1800" dirty="0" err="1">
                <a:effectLst/>
                <a:ea typeface="Calibri" panose="020F0502020204030204" pitchFamily="34" charset="0"/>
              </a:rPr>
              <a:t>биотрансформации</a:t>
            </a:r>
            <a:r>
              <a:rPr lang="ru-RU" sz="1800" dirty="0">
                <a:effectLst/>
                <a:ea typeface="Calibri" panose="020F0502020204030204" pitchFamily="34" charset="0"/>
              </a:rPr>
              <a:t> и выведения из организма ядовитых веществ, нормализацию функции органов и систем, усиление антитоксической функции организма.</a:t>
            </a:r>
            <a:endParaRPr lang="ru-RU" dirty="0"/>
          </a:p>
        </p:txBody>
      </p:sp>
      <p:pic>
        <p:nvPicPr>
          <p:cNvPr id="4098" name="Picture 2">
            <a:extLst>
              <a:ext uri="{FF2B5EF4-FFF2-40B4-BE49-F238E27FC236}">
                <a16:creationId xmlns:a16="http://schemas.microsoft.com/office/drawing/2014/main" id="{0445E457-051D-4BB8-B578-2F8145222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8080" y="4296792"/>
            <a:ext cx="2966708" cy="222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88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82250B3-05FA-4BC5-B839-6BF413DFF009}"/>
              </a:ext>
            </a:extLst>
          </p:cNvPr>
          <p:cNvSpPr>
            <a:spLocks noGrp="1"/>
          </p:cNvSpPr>
          <p:nvPr>
            <p:ph idx="1"/>
          </p:nvPr>
        </p:nvSpPr>
        <p:spPr>
          <a:xfrm>
            <a:off x="1159564" y="1440402"/>
            <a:ext cx="9872871" cy="3977196"/>
          </a:xfrm>
        </p:spPr>
        <p:txBody>
          <a:bodyPr>
            <a:normAutofit lnSpcReduction="10000"/>
          </a:bodyPr>
          <a:lstStyle/>
          <a:p>
            <a:pPr marL="45720" indent="0" algn="just">
              <a:lnSpc>
                <a:spcPct val="150000"/>
              </a:lnSpc>
              <a:buNone/>
            </a:pPr>
            <a:r>
              <a:rPr lang="ru-RU" sz="1800" dirty="0">
                <a:effectLst/>
                <a:ea typeface="Calibri" panose="020F0502020204030204" pitchFamily="34" charset="0"/>
              </a:rPr>
              <a:t>Лечебно-профилактическое питание — это рациональное питание, построенное с учетом метаболизма чужеродных соединений в организме и роли отдельных компонентов пищи, оказывающих защитный эффект при воздействии химических соединений или вредном влиянии физических факторов производства. Основной задачей ЛПП является алиментарная профилактика профессиональной патологии за счет обеспечения организма дополнительным количеством нутриентов, расход или потери (с потом или дыханием) которых не могут быть компенсированы физиологически сбалансированным рационом, а также, что чрезвычайно важно, за счет </a:t>
            </a:r>
            <a:r>
              <a:rPr lang="ru-RU" sz="1800" dirty="0" err="1">
                <a:effectLst/>
                <a:ea typeface="Calibri" panose="020F0502020204030204" pitchFamily="34" charset="0"/>
              </a:rPr>
              <a:t>детоксикационной</a:t>
            </a:r>
            <a:r>
              <a:rPr lang="ru-RU" sz="1800" dirty="0">
                <a:effectLst/>
                <a:ea typeface="Calibri" panose="020F0502020204030204" pitchFamily="34" charset="0"/>
              </a:rPr>
              <a:t> направленности ЛПП и его высокой </a:t>
            </a:r>
            <a:r>
              <a:rPr lang="ru-RU" sz="1800" dirty="0" err="1">
                <a:effectLst/>
                <a:ea typeface="Calibri" panose="020F0502020204030204" pitchFamily="34" charset="0"/>
              </a:rPr>
              <a:t>элиминационной</a:t>
            </a:r>
            <a:r>
              <a:rPr lang="ru-RU" sz="1800" dirty="0">
                <a:effectLst/>
                <a:ea typeface="Calibri" panose="020F0502020204030204" pitchFamily="34" charset="0"/>
              </a:rPr>
              <a:t> эффективности (выведения химических соединений).</a:t>
            </a:r>
            <a:endParaRPr lang="ru-RU" dirty="0"/>
          </a:p>
        </p:txBody>
      </p:sp>
    </p:spTree>
    <p:extLst>
      <p:ext uri="{BB962C8B-B14F-4D97-AF65-F5344CB8AC3E}">
        <p14:creationId xmlns:p14="http://schemas.microsoft.com/office/powerpoint/2010/main" val="1022634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BB998F8-ED18-4ED2-AEAD-CAB758DD0A1F}"/>
              </a:ext>
            </a:extLst>
          </p:cNvPr>
          <p:cNvSpPr>
            <a:spLocks noGrp="1"/>
          </p:cNvSpPr>
          <p:nvPr>
            <p:ph idx="1"/>
          </p:nvPr>
        </p:nvSpPr>
        <p:spPr>
          <a:xfrm>
            <a:off x="1159564" y="1215838"/>
            <a:ext cx="9872871" cy="5131696"/>
          </a:xfrm>
        </p:spPr>
        <p:txBody>
          <a:bodyPr>
            <a:noAutofit/>
          </a:bodyPr>
          <a:lstStyle/>
          <a:p>
            <a:pPr indent="0" algn="just">
              <a:lnSpc>
                <a:spcPct val="150000"/>
              </a:lnSpc>
              <a:spcAft>
                <a:spcPts val="1000"/>
              </a:spcAft>
              <a:buNone/>
            </a:pPr>
            <a:r>
              <a:rPr lang="ru-RU" sz="1800" dirty="0">
                <a:effectLst/>
                <a:ea typeface="Arial Unicode MS"/>
                <a:cs typeface="Arial" panose="020B0604020202020204" pitchFamily="34" charset="0"/>
              </a:rPr>
              <a:t>В соответствии со статьей 222 Трудового Кодекса Российской Федерации на работах с вредными условиями труда работникам выдаются бесплатно по установленным нормам молоко или другие равноценные пищевые продукты. На работах с особо вредными условиями труда предоставляется бесплатно по установленным нормам лечебно-профилактическое питание. Это означает законодательно закрепленную выдачу: </a:t>
            </a:r>
            <a:endParaRPr lang="ru-RU" sz="1800" dirty="0">
              <a:ea typeface="Arial Unicode MS"/>
              <a:cs typeface="Arial" panose="020B0604020202020204" pitchFamily="34" charset="0"/>
            </a:endParaRPr>
          </a:p>
          <a:p>
            <a:pPr marL="571500" indent="-342900" algn="just">
              <a:lnSpc>
                <a:spcPct val="115000"/>
              </a:lnSpc>
              <a:spcAft>
                <a:spcPts val="1000"/>
              </a:spcAft>
            </a:pPr>
            <a:r>
              <a:rPr lang="ru-RU" sz="1800" dirty="0">
                <a:effectLst/>
                <a:ea typeface="Arial Unicode MS"/>
                <a:cs typeface="Arial" panose="020B0604020202020204" pitchFamily="34" charset="0"/>
              </a:rPr>
              <a:t>молока и других равноценных пищевых продуктов; </a:t>
            </a:r>
            <a:endParaRPr lang="ru-RU" sz="1800" dirty="0">
              <a:ea typeface="Arial Unicode MS"/>
              <a:cs typeface="Arial" panose="020B0604020202020204" pitchFamily="34" charset="0"/>
            </a:endParaRPr>
          </a:p>
          <a:p>
            <a:pPr marL="571500" indent="-342900" algn="just">
              <a:lnSpc>
                <a:spcPct val="115000"/>
              </a:lnSpc>
              <a:spcAft>
                <a:spcPts val="1000"/>
              </a:spcAft>
            </a:pPr>
            <a:r>
              <a:rPr lang="ru-RU" sz="1800" dirty="0">
                <a:effectLst/>
                <a:ea typeface="Arial Unicode MS"/>
                <a:cs typeface="Arial" panose="020B0604020202020204" pitchFamily="34" charset="0"/>
              </a:rPr>
              <a:t>пектина и </a:t>
            </a:r>
            <a:r>
              <a:rPr lang="ru-RU" sz="1800" dirty="0" err="1">
                <a:effectLst/>
                <a:ea typeface="Arial Unicode MS"/>
                <a:cs typeface="Arial" panose="020B0604020202020204" pitchFamily="34" charset="0"/>
              </a:rPr>
              <a:t>пектинсодержащих</a:t>
            </a:r>
            <a:r>
              <a:rPr lang="ru-RU" sz="1800" dirty="0">
                <a:effectLst/>
                <a:ea typeface="Arial Unicode MS"/>
                <a:cs typeface="Arial" panose="020B0604020202020204" pitchFamily="34" charset="0"/>
              </a:rPr>
              <a:t> продуктов; </a:t>
            </a:r>
          </a:p>
          <a:p>
            <a:pPr marL="571500" indent="-342900" algn="just">
              <a:lnSpc>
                <a:spcPct val="115000"/>
              </a:lnSpc>
              <a:spcAft>
                <a:spcPts val="1000"/>
              </a:spcAft>
            </a:pPr>
            <a:r>
              <a:rPr lang="ru-RU" sz="1800" dirty="0">
                <a:effectLst/>
                <a:ea typeface="Arial Unicode MS"/>
                <a:cs typeface="Arial" panose="020B0604020202020204" pitchFamily="34" charset="0"/>
              </a:rPr>
              <a:t>специальных рационов лечебно-профилактического питания; </a:t>
            </a:r>
          </a:p>
          <a:p>
            <a:pPr marL="571500" indent="-342900" algn="just">
              <a:lnSpc>
                <a:spcPct val="115000"/>
              </a:lnSpc>
              <a:spcAft>
                <a:spcPts val="1000"/>
              </a:spcAft>
            </a:pPr>
            <a:r>
              <a:rPr lang="ru-RU" sz="1800" dirty="0">
                <a:effectLst/>
                <a:ea typeface="Arial Unicode MS"/>
              </a:rPr>
              <a:t>витаминных препаратов.</a:t>
            </a:r>
            <a:endParaRPr lang="ru-RU" sz="1800" dirty="0"/>
          </a:p>
        </p:txBody>
      </p:sp>
    </p:spTree>
    <p:extLst>
      <p:ext uri="{BB962C8B-B14F-4D97-AF65-F5344CB8AC3E}">
        <p14:creationId xmlns:p14="http://schemas.microsoft.com/office/powerpoint/2010/main" val="3438809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B83ACDE-2332-4D84-B5A4-ECE150442AE8}"/>
              </a:ext>
            </a:extLst>
          </p:cNvPr>
          <p:cNvSpPr>
            <a:spLocks noGrp="1"/>
          </p:cNvSpPr>
          <p:nvPr>
            <p:ph idx="1"/>
          </p:nvPr>
        </p:nvSpPr>
        <p:spPr>
          <a:xfrm>
            <a:off x="1159564" y="2667647"/>
            <a:ext cx="9872871" cy="1522706"/>
          </a:xfrm>
        </p:spPr>
        <p:txBody>
          <a:bodyPr>
            <a:normAutofit/>
          </a:bodyPr>
          <a:lstStyle/>
          <a:p>
            <a:pPr marL="45720" indent="0" algn="just">
              <a:lnSpc>
                <a:spcPct val="150000"/>
              </a:lnSpc>
              <a:buNone/>
            </a:pPr>
            <a:r>
              <a:rPr lang="ru-RU" sz="1800" dirty="0">
                <a:effectLst/>
                <a:latin typeface="Arial" panose="020B0604020202020204" pitchFamily="34" charset="0"/>
                <a:ea typeface="Arial Unicode MS"/>
              </a:rPr>
              <a:t>Следует отметить, что лечебно-профилактическое питание при вредных условиях труда ни в коем случае не </a:t>
            </a:r>
            <a:r>
              <a:rPr lang="ru-RU" sz="1800" dirty="0">
                <a:effectLst/>
                <a:ea typeface="Arial Unicode MS"/>
              </a:rPr>
              <a:t>противопоставляется</a:t>
            </a:r>
            <a:r>
              <a:rPr lang="ru-RU" sz="1800" dirty="0">
                <a:effectLst/>
                <a:latin typeface="Arial" panose="020B0604020202020204" pitchFamily="34" charset="0"/>
                <a:ea typeface="Arial Unicode MS"/>
              </a:rPr>
              <a:t> непрерывному совершенствованию технологии производства и техники безопасности.</a:t>
            </a:r>
            <a:endParaRPr lang="ru-RU" dirty="0"/>
          </a:p>
        </p:txBody>
      </p:sp>
      <p:pic>
        <p:nvPicPr>
          <p:cNvPr id="7" name="Рисунок 6">
            <a:extLst>
              <a:ext uri="{FF2B5EF4-FFF2-40B4-BE49-F238E27FC236}">
                <a16:creationId xmlns:a16="http://schemas.microsoft.com/office/drawing/2014/main" id="{14722094-69E5-4C44-85D8-CE90F98DE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646" y="3941686"/>
            <a:ext cx="3910963" cy="2607032"/>
          </a:xfrm>
          <a:prstGeom prst="rect">
            <a:avLst/>
          </a:prstGeom>
        </p:spPr>
      </p:pic>
    </p:spTree>
    <p:extLst>
      <p:ext uri="{BB962C8B-B14F-4D97-AF65-F5344CB8AC3E}">
        <p14:creationId xmlns:p14="http://schemas.microsoft.com/office/powerpoint/2010/main" val="453260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58A7BC9-E271-45B2-A1B4-73ADDDF0A3F7}"/>
              </a:ext>
            </a:extLst>
          </p:cNvPr>
          <p:cNvSpPr>
            <a:spLocks noGrp="1"/>
          </p:cNvSpPr>
          <p:nvPr>
            <p:ph idx="1"/>
          </p:nvPr>
        </p:nvSpPr>
        <p:spPr>
          <a:xfrm>
            <a:off x="1159564" y="1746322"/>
            <a:ext cx="9872871" cy="3365355"/>
          </a:xfrm>
        </p:spPr>
        <p:txBody>
          <a:bodyPr/>
          <a:lstStyle/>
          <a:p>
            <a:pPr marL="45720" indent="0" algn="just">
              <a:lnSpc>
                <a:spcPct val="150000"/>
              </a:lnSpc>
              <a:buNone/>
            </a:pPr>
            <a:r>
              <a:rPr lang="ru-RU" sz="1800" dirty="0">
                <a:effectLst/>
                <a:ea typeface="Calibri" panose="020F0502020204030204" pitchFamily="34" charset="0"/>
              </a:rPr>
              <a:t>Конкретный вид ЛПП выбирают, исходя из производственных условий в соответствии с Перечнем производств, профессий и должностей, работа в которых дает право на бесплатное получение лечебно-профилактического питания в связи с особо вредными условиями труда, рационов лечебно-профилактического питания, норм бесплатной выдачи витаминных препаратов и Правил бесплатной выдачи лечебно-профилактического питания, утвержденным Приказом Министерства здравоохранения и социального развития РФ от 16 февраля 2009 г. N 46н.</a:t>
            </a:r>
            <a:endParaRPr lang="ru-RU" dirty="0"/>
          </a:p>
        </p:txBody>
      </p:sp>
      <p:pic>
        <p:nvPicPr>
          <p:cNvPr id="6148" name="Picture 4">
            <a:extLst>
              <a:ext uri="{FF2B5EF4-FFF2-40B4-BE49-F238E27FC236}">
                <a16:creationId xmlns:a16="http://schemas.microsoft.com/office/drawing/2014/main" id="{8F4E1D30-701E-4D19-A206-3D7F8A69F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606" y="4404002"/>
            <a:ext cx="3201302" cy="212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524620"/>
      </p:ext>
    </p:extLst>
  </p:cSld>
  <p:clrMapOvr>
    <a:masterClrMapping/>
  </p:clrMapOvr>
</p:sld>
</file>

<file path=ppt/theme/theme1.xml><?xml version="1.0" encoding="utf-8"?>
<a:theme xmlns:a="http://schemas.openxmlformats.org/drawingml/2006/main" name="Базис">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Базис</Template>
  <TotalTime>133</TotalTime>
  <Words>3486</Words>
  <Application>Microsoft Office PowerPoint</Application>
  <PresentationFormat>Широкоэкранный</PresentationFormat>
  <Paragraphs>105</Paragraphs>
  <Slides>39</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39</vt:i4>
      </vt:variant>
    </vt:vector>
  </HeadingPairs>
  <TitlesOfParts>
    <vt:vector size="42" baseType="lpstr">
      <vt:lpstr>Arial</vt:lpstr>
      <vt:lpstr>Corbel</vt:lpstr>
      <vt:lpstr>Базис</vt:lpstr>
      <vt:lpstr>Лечебно-профилактическое питание и организация гигиенического контроля за ним.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Рационы лечебно-профилактического питания.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Молоко (кисломолочные продукты)</vt:lpstr>
      <vt:lpstr>Презентация PowerPoint</vt:lpstr>
      <vt:lpstr>Презентация PowerPoint</vt:lpstr>
      <vt:lpstr>Презентация PowerPoint</vt:lpstr>
      <vt:lpstr>Нормы бесплатной выдачи равноценных пищевых продуктов, которые могут выдаваться работникам вместо молока</vt:lpstr>
      <vt:lpstr>Презентация PowerPoint</vt:lpstr>
      <vt:lpstr>Презентация PowerPoint</vt:lpstr>
      <vt:lpstr>Витаминные препараты</vt:lpstr>
      <vt:lpstr>Нормы бесплатной выдачи витаминных препаратов</vt:lpstr>
      <vt:lpstr>Правила выдачи лечебно-профилактического питания.</vt:lpstr>
      <vt:lpstr>Презентация PowerPoint</vt:lpstr>
      <vt:lpstr>Лечебно-профилактическое питание выдается также: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Лечебно-профилактическое питание и организация гигиенического контроля за ним.</dc:title>
  <dc:creator>Ведилина Марина Тимофеевна</dc:creator>
  <cp:lastModifiedBy>Ведилина Марина Тимофеевна</cp:lastModifiedBy>
  <cp:revision>50</cp:revision>
  <dcterms:created xsi:type="dcterms:W3CDTF">2021-11-29T11:56:40Z</dcterms:created>
  <dcterms:modified xsi:type="dcterms:W3CDTF">2021-12-01T14:05:37Z</dcterms:modified>
</cp:coreProperties>
</file>