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15C90C-B522-4BFA-B6B5-F555E702F68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56CACB-DE1D-433A-990E-F518F98572A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06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C90C-B522-4BFA-B6B5-F555E702F68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CACB-DE1D-433A-990E-F518F9857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92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C90C-B522-4BFA-B6B5-F555E702F68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CACB-DE1D-433A-990E-F518F9857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19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C90C-B522-4BFA-B6B5-F555E702F68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CACB-DE1D-433A-990E-F518F9857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C90C-B522-4BFA-B6B5-F555E702F68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CACB-DE1D-433A-990E-F518F98572A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60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C90C-B522-4BFA-B6B5-F555E702F68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CACB-DE1D-433A-990E-F518F9857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89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C90C-B522-4BFA-B6B5-F555E702F68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CACB-DE1D-433A-990E-F518F9857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38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C90C-B522-4BFA-B6B5-F555E702F68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CACB-DE1D-433A-990E-F518F9857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88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C90C-B522-4BFA-B6B5-F555E702F68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CACB-DE1D-433A-990E-F518F9857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34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C90C-B522-4BFA-B6B5-F555E702F68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CACB-DE1D-433A-990E-F518F9857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34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C90C-B522-4BFA-B6B5-F555E702F68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CACB-DE1D-433A-990E-F518F9857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0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F15C90C-B522-4BFA-B6B5-F555E702F68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456CACB-DE1D-433A-990E-F518F9857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32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4622-8ACB-4609-9CB7-CDF5272112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Специализированные пищевые продукты.</a:t>
            </a:r>
            <a:endParaRPr lang="ru-RU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B68106-A148-4A1A-AB9F-656AE067A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23" y="312518"/>
            <a:ext cx="1679315" cy="113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9D2AE6-7DC0-4EF5-A428-6F00A15F0416}"/>
              </a:ext>
            </a:extLst>
          </p:cNvPr>
          <p:cNvSpPr txBox="1"/>
          <p:nvPr/>
        </p:nvSpPr>
        <p:spPr>
          <a:xfrm>
            <a:off x="10477390" y="417250"/>
            <a:ext cx="1329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Лекция 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199010-8965-4982-AE54-675F029508AD}"/>
              </a:ext>
            </a:extLst>
          </p:cNvPr>
          <p:cNvSpPr txBox="1"/>
          <p:nvPr/>
        </p:nvSpPr>
        <p:spPr>
          <a:xfrm>
            <a:off x="3121079" y="3059668"/>
            <a:ext cx="119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BD2EE-70CC-4572-BBAC-35353DCF7F4D}"/>
              </a:ext>
            </a:extLst>
          </p:cNvPr>
          <p:cNvSpPr txBox="1"/>
          <p:nvPr/>
        </p:nvSpPr>
        <p:spPr>
          <a:xfrm>
            <a:off x="5676209" y="6173511"/>
            <a:ext cx="97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val="4167171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AA8E654-7EAF-4083-917B-DE391BD85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243" y="4921624"/>
            <a:ext cx="2337620" cy="155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ED77F9C-B57E-4414-BC58-FB55B4392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641282"/>
            <a:ext cx="9872871" cy="5060271"/>
          </a:xfrm>
        </p:spPr>
        <p:txBody>
          <a:bodyPr>
            <a:normAutofit lnSpcReduction="10000"/>
          </a:bodyPr>
          <a:lstStyle/>
          <a:p>
            <a:pPr indent="0" algn="just" fontAlgn="base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z="1800" spc="1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Отдельные виды специализированной пищевой продукции, в том числе для питания спортсменов не должны содержать в своем составе психотропных, наркотических, ядовитых, сильнодействующих, допинговых средств или их метаболитов, других запрещенных веществ, входящих в список ВАДА (Всемирное Антидопинговое Агентство).</a:t>
            </a:r>
            <a:endParaRPr lang="ru-RU" sz="1800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indent="0" algn="just" fontAlgn="base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z="1800" spc="1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Отдельные виды специализированной пищевой продукции без глютена должны состоять или быть изготовлены из компонентов, которые не содержат пшеницы, ржи, ячменя, овса или специальным (для снижения уровня глютена) образом из компонентов, в которых уровень глютена в готовой к употреблению продукции составляет не более 20 мг/кг. В отдельных видах специализированной пищевой продукции с низким содержанием глютена его уровень в готовом к употреблению продукции составляет от 20 мг/кг до 100 мг/кг.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3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28622A8-6B76-4875-AB01-8F62ABEE6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984583"/>
            <a:ext cx="9872871" cy="2888833"/>
          </a:xfrm>
        </p:spPr>
        <p:txBody>
          <a:bodyPr/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spc="1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Сведения о государственной регистрации специализированной пищевой продукции вносятся в единый реестр специализированной пищевой продукции. Единый реестр специализированной пищевой продукции является составной частью Единого реестра зарегистрированной пищевой продукции. Сведения такого единого реестра специализированной пищевой продукции являются общедоступными и размещаются на ежедневно обновляемом специализированном поисковом сервере в сети Интернет.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717FB1A-6206-418C-A621-3B8524B01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630" y="4520579"/>
            <a:ext cx="1432890" cy="204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00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3C04F-90FF-4FC9-BD29-36B76E51C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50498"/>
            <a:ext cx="9875520" cy="1356360"/>
          </a:xfrm>
        </p:spPr>
        <p:txBody>
          <a:bodyPr/>
          <a:lstStyle/>
          <a:p>
            <a:r>
              <a:rPr lang="ru-RU" sz="1800" b="1" spc="10" dirty="0">
                <a:solidFill>
                  <a:srgbClr val="2D2D2D"/>
                </a:solidFill>
                <a:effectLst/>
                <a:ea typeface="Calibri" panose="020F0502020204030204" pitchFamily="34" charset="0"/>
              </a:rPr>
              <a:t>Специализированное питание спортсменов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374D08-8FE1-4D4F-AA6A-C84196C74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1267157"/>
            <a:ext cx="9872871" cy="4316897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60000"/>
              </a:lnSpc>
              <a:buNone/>
            </a:pPr>
            <a:r>
              <a:rPr lang="ru-RU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В период интенсивных нагрузок в организме возникают объективная потребность в повышенном энергетическом обеспечении, микро- и макроэлементах, способствующих увеличению уровня метаболизма без вреда для здоровья человека. Сбалансированность пищевых веществ, заданная пищевая и энергетическая ценность, позволяющая осуществлять метаболизм с максимальной направленной эффективностью, является основной характеристикой продуктов спортивного питания. В основу создания специализированных продуктов питания для спортсменов положены медико-биологические аспекты, направленные на защиту здоровья спортсменов, восстановления организма после интенсивных физических нагрузок при тренировках или соревнованиях для получения высоких результатов.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017E21A-928B-406F-B26C-86A6CE548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416" y="5098189"/>
            <a:ext cx="2159166" cy="144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323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2EFB150-0F32-4611-9DF5-5B0702BB0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854617"/>
            <a:ext cx="9872871" cy="3148766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Специализированные пищевые продукты предназначены для питания спортсменов, представляющих различные виды спорта (спортивные единоборства, циклические, скоростно-силовые и т. д.). Такие пищевые продукты применяются для питания спортсменов во время тренировок, в процессе соревнований, в период восстановления, для регуляции водно-солевого обмена и массы тела. При производстве специализированных продуктов спортивного питания используются пищевые вещества белкового или углеводного состава, что позволяет создать продукты различной пищевой и энергетической ценности и направленности.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EC58EC4B-CE2B-493F-9252-0B8729D32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735" y="4722205"/>
            <a:ext cx="2760726" cy="181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693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D6582-6720-4BDE-AF14-2E22A208D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pc="10" dirty="0">
                <a:solidFill>
                  <a:srgbClr val="2D2D2D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Диетическое лечебное питание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683ED0-54EB-4109-A5FE-010963C6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71867"/>
            <a:ext cx="9872871" cy="3114265"/>
          </a:xfrm>
        </p:spPr>
        <p:txBody>
          <a:bodyPr/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Сегодня для профилактики и комплексного лечения распространенных заболеваний широко применяются специализированные продукты. Диетотерапия позиционируется как наиболее доступный и экономически целесообразный путь коррекции питания и здоровья современного человека. К заболеваниям, при которых возможно применение пищевых продуктов диетического лечебного питания относят функциональные нарушения в работе желудочно-кишечного тракта, фенилкетонурию, пищевые аллергии и непереносимость белков пищи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1ED3236A-A889-40E7-B87F-51214FD6C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260" y="4475772"/>
            <a:ext cx="3070498" cy="204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518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6A039-AE0B-44CC-A75E-4F2DDBC75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pc="10" dirty="0">
                <a:solidFill>
                  <a:srgbClr val="2D2D2D"/>
                </a:solidFill>
                <a:effectLst/>
                <a:ea typeface="Times New Roman" panose="02020603050405020304" pitchFamily="18" charset="0"/>
              </a:rPr>
              <a:t>Диетическое профилактическое питание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FD1189-2792-4C09-8026-277BFA187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87967"/>
            <a:ext cx="9872871" cy="4038600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sz="18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Одним из перспективных путей совершенствования лечебно-профилактического питания работающих является разработка и внедрение качественно новых пищевых продуктов с направленным изменением химического состава, соответствующего потребностям организма в конкретных неблагоприятных условиях труда. Специализированная пищевая продукция в рамках лечебно-профилактического питания (ЛПП) обладает протекторными свойствами и повышает резистентность организма.</a:t>
            </a:r>
          </a:p>
          <a:p>
            <a:pPr marL="45720" indent="0" algn="just">
              <a:buNone/>
            </a:pPr>
            <a:r>
              <a:rPr lang="ru-RU" sz="18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Так, применение диетических профилактических продуктов у рабочих металлургического, машиностроительного, горнодобывающего и перлитного производств способствовало повышению адаптационных резервов организма, а также имело иммуномодулирующий эффект. В результате употребления специализированного пищевого продукта отмечались изменения в системе перекисное окисление липидов - антиоксидантная защита.  Специализированная пищевая продукция в рамках лечебно-профилактического питания выпускается для приема в форме киселей, компотов  и пр.  К их преимуществам можно отнести высокую биологическую и органолептическую ценность, простоту приготовления конечного продукта. При их использовании по нормам замены молока упрощается процесс транспортировки, хранения, выдачи продукта рабочим и исключается его использование не по назначению.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43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D73B70-0BF8-4C75-8E3B-93BC3CCBA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775535"/>
            <a:ext cx="9872871" cy="3178206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spc="1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Перспективно введение продуктов переработки бурых водорослей в рационы лечебно-профилактического питания (ЛПП) для работающих во вредных условиях труда. Полисахариды водорослей обладают свойствами </a:t>
            </a:r>
            <a:r>
              <a:rPr lang="ru-RU" sz="1800" spc="10" dirty="0" err="1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энтеросорбентов</a:t>
            </a:r>
            <a:r>
              <a:rPr lang="ru-RU" sz="1800" spc="1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, и включение альгината или </a:t>
            </a:r>
            <a:r>
              <a:rPr lang="ru-RU" sz="1800" spc="10" dirty="0" err="1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альгинатсодержащей</a:t>
            </a:r>
            <a:r>
              <a:rPr lang="ru-RU" sz="1800" spc="1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продукции в лечебно-профилактическое питание при осуществлении работ во вредных условиях труда может играть роль в профилактике производственно-обусловленных и профессиональных нарушений состояния здоровья.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FFB99195-1F3C-4851-ACB3-3B7457905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222" y="4563122"/>
            <a:ext cx="3016910" cy="199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046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CE0312F-4332-464A-BCEA-FEE65A30A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409700"/>
            <a:ext cx="9872871" cy="4038600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15000"/>
              </a:lnSpc>
              <a:spcAft>
                <a:spcPts val="1200"/>
              </a:spcAft>
              <a:buNone/>
            </a:pPr>
            <a:r>
              <a:rPr lang="ru-RU" sz="1800" spc="1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К пищевой продукции диетического лечебного или диетического профилактического питания относят пищевые продукты для </a:t>
            </a:r>
            <a:r>
              <a:rPr lang="ru-RU" sz="1800" spc="1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энтерального</a:t>
            </a:r>
            <a:r>
              <a:rPr lang="ru-RU" sz="1800" spc="1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и диабетического питания, </a:t>
            </a:r>
            <a:r>
              <a:rPr lang="ru-RU" sz="1800" spc="1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низколактозную</a:t>
            </a:r>
            <a:r>
              <a:rPr lang="ru-RU" sz="1800" spc="1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ru-RU" sz="1800" spc="1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безлактозную</a:t>
            </a:r>
            <a:r>
              <a:rPr lang="ru-RU" sz="1800" spc="1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пищевую продукцию, а также без или с низким содержанием отдельных аминокислот, в частности, без фенилаланина или с использованием компонентов с пониженным содержанием фенилаланина и др. </a:t>
            </a:r>
            <a:endParaRPr lang="ru-RU" sz="1800" spc="10" dirty="0">
              <a:solidFill>
                <a:srgbClr val="C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1200"/>
              </a:spcAft>
              <a:buNone/>
            </a:pPr>
            <a:r>
              <a:rPr lang="ru-RU" sz="18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Пищевая продукция диетического лечебного и диетического профилактического питания должна удовлетворять физиологическим потребностям организма человека в необходимых пищевых веществах и энергии с учетом факторов риска и патогенеза заболеваний, соответствовать установленным гигиеническим требованиям по допустимому содержанию </a:t>
            </a:r>
            <a:r>
              <a:rPr lang="ru-RU" sz="1800" dirty="0" err="1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контаминантов</a:t>
            </a:r>
            <a:r>
              <a:rPr lang="ru-RU" sz="18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и биологически активных веществ и соединений, микроорганизмов и других биологических организмов, представляющих опасность для здоровья нынешнего и будущих поколений.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3172C2-24DB-4B08-A1EC-97D451AE5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33" y="5005554"/>
            <a:ext cx="2730451" cy="158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22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CE8AA-2B6F-41DD-86B3-319D6005A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pc="1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Специализированная продукция для детского питания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CCF8-6A6A-496D-80A8-DAF33795B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55937"/>
            <a:ext cx="9872871" cy="3795726"/>
          </a:xfrm>
        </p:spPr>
        <p:txBody>
          <a:bodyPr/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Полноценное и сбалансированное питание детей и подростков - важное условие, оказывающее существенное влияние на их гармоничный рост, современное созревание функций различных органов и тканей, оптимальные параметры психомоторного и интеллектуального развития, устойчивость организма к действию инфекций и других неблагоприятных внешних факторов. Жизнедеятельность организма сочетается с большим расходом энергии, затрата которой восстанавливается за счет веществ, поступающих с пищей, поэтому питанию придается особое значение. Детский возраст характеризуется высокой интенсивностью обменных процессов, по сравнению с взрослыми, что влечет за собой большую энергетическую потребность.</a:t>
            </a:r>
          </a:p>
          <a:p>
            <a:pPr marL="45720" indent="0" algn="just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9371980E-E95F-4B7E-B476-FFEDAD33F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883" y="5095140"/>
            <a:ext cx="2254494" cy="140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044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4189B8-98F6-49CD-B5CA-3DB4E64CF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841561"/>
            <a:ext cx="9872871" cy="3174877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Потребность в общем объеме пищи и в отдельных пищевых веществах у детей и взрослых различная. У детей она в первую очередь зависит от возраста. Растущему организму требуется значительно большее количество белков, минеральных веществ и витаминов, чем взрослому. Именно в период активного роста детей необходимо с особым вниманием относиться к количеству, качеству и составу питания. В связи с этим, встает острая необходимость создания специализированных продуктов питания для детей, которые наиболее часто содержат функциональные ингредиенты, оказывающие благоприятное воздействие на организм ребенка.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5D83F618-A492-496F-8A34-FD46DF1F8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738" y="4660777"/>
            <a:ext cx="3112950" cy="186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542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5012BE7-3223-4897-AA6D-29C4DCAFF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545291"/>
            <a:ext cx="9872871" cy="3767418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В последние десятилетия наблюдается активный рост сегмента продуктов, направленных на улучшение здоровья человека, к числу которых в большинстве стран относят функциональные продукты питания, обогащенные продукты питания, продукцию пищевую специализированную.</a:t>
            </a:r>
          </a:p>
          <a:p>
            <a:pPr marL="45720" indent="0" algn="just">
              <a:buNone/>
            </a:pPr>
            <a:r>
              <a:rPr lang="ru-RU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В соответствии со ст. 4 Технического регламента Таможенного союза ТР ТС 021/2011 «О безопасности пищевой продукции» пищевая продукция, для которой установлены требования к содержанию и (или) соотношению отдельных веществ или всех веществ и компонентов и (или) изменено содержание и (или) соотношение отдельных веществ относительно их естественного содержания в такой пищевой продукции и (или) в состав включены не присутствующие изначально вещества или компоненты (кроме пищевых добавок и ароматизаторов) и (или) изготовитель заявляет об их лечебных и (или) профилактических свойствах и которая предназначена для безопасного употребления этой пищевой продукции отдельными категориями людей» является специализированной пищевой продукцией.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426E44-0974-4FD9-9856-AD1B6FBB3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122" y="5035165"/>
            <a:ext cx="2772249" cy="156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325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32AC62-C749-46E8-95D9-0B284FC44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2230514"/>
            <a:ext cx="9872871" cy="2396971"/>
          </a:xfrm>
        </p:spPr>
        <p:txBody>
          <a:bodyPr/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Производство специализированных продуктов является одной из мер по улучшению структуры питания для детей разных возрастных групп; способствует достижению высокой пищевой и биологической ценности продуктов детского питания; рецептуры обеспечивают заданный химический состав по белку, жиру, углеводам и адекватность аминокислотного и </a:t>
            </a:r>
            <a:r>
              <a:rPr lang="ru-RU" sz="1800" dirty="0" err="1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жирнокислотного</a:t>
            </a:r>
            <a:r>
              <a:rPr lang="ru-RU" sz="18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состава физиологической потребности детей.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D4855C53-3510-4464-A554-DFD99EA5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655" y="4627485"/>
            <a:ext cx="2834614" cy="189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572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CA5E6A-A5F2-4914-B104-37A9A4C4F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343661"/>
            <a:ext cx="9872871" cy="4170677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При производстве пищевой продукции для детского питания не допускается использовать растительное сырье, выращенное с применением пестицидов, запрещено использование консервантов - бензойной, </a:t>
            </a:r>
            <a:r>
              <a:rPr lang="ru-RU" sz="1800" dirty="0" err="1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сорбиновой</a:t>
            </a:r>
            <a:r>
              <a:rPr lang="ru-RU" sz="18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кислот и их солей. С целью придания специфического вкуса и аромата допускается применять только натуральные пищевые ароматизаторы. При производстве продуктов детского питания не допускается использование подсластителей, за исключением специализированной пищевой продукции для диетического лечебного и диетического профилактического питания. Пищевая продукция для детского питания для детей раннего возраста не должна содержать трансизомеров жирных кислот в заменителях женского молока более 4 % от общего содержания жирных кислот.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5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DCDAE-0AE0-4EBF-83A8-DEE41925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1800" spc="10" dirty="0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В ТР ТС 027/2012 Техническом регламенте Таможенного союза "О безопасности отдельных видов специализированной пищевой продукции, в том числе диетического лечебного и диетического профилактического питания" даны определения следующим видам специализированной пищевой продукции: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1F16FB-D9BF-4256-B61C-1EB9C937B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 fontAlgn="base">
              <a:lnSpc>
                <a:spcPct val="115000"/>
              </a:lnSpc>
              <a:spcAft>
                <a:spcPts val="1200"/>
              </a:spcAft>
              <a:buNone/>
            </a:pPr>
            <a:r>
              <a:rPr lang="ru-RU" sz="1800" spc="1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1) пищевая продукция диетического лечебного питания - специализированная пищевая продукция с заданной пищевой и энергетической ценностью, физическими и органолептическими свойствами, и предназначенная для использования в составе лечебных диет;</a:t>
            </a:r>
            <a:endParaRPr lang="ru-RU" sz="1800" dirty="0">
              <a:solidFill>
                <a:srgbClr val="C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 fontAlgn="base">
              <a:lnSpc>
                <a:spcPct val="115000"/>
              </a:lnSpc>
              <a:spcAft>
                <a:spcPts val="1200"/>
              </a:spcAft>
              <a:buNone/>
            </a:pPr>
            <a:r>
              <a:rPr lang="ru-RU" sz="1800" spc="1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2) пищевая продукция диетического профилактического питания - специализированная пищевая продукция, предназначенная для коррекции углеводного, жирового, белкового, витаминного и других видов обмена веществ, в которой изменено содержание и/или соотношение отдельных веществ относительно естественного их содержания, и/или в состав которой включены не присутствующие изначально вещества или компоненты, а также пищевая продукция, предназначенная для снижения риска развития заболеваний;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4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2C89FD2-08AF-4333-A0A6-00AE8E7E0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409700"/>
            <a:ext cx="9872871" cy="4038600"/>
          </a:xfrm>
        </p:spPr>
        <p:txBody>
          <a:bodyPr>
            <a:normAutofit lnSpcReduction="10000"/>
          </a:bodyPr>
          <a:lstStyle/>
          <a:p>
            <a:pPr indent="0" algn="just" fontAlgn="base">
              <a:lnSpc>
                <a:spcPct val="115000"/>
              </a:lnSpc>
              <a:spcAft>
                <a:spcPts val="1200"/>
              </a:spcAft>
              <a:buNone/>
            </a:pPr>
            <a:r>
              <a:rPr lang="ru-RU" sz="1800" spc="1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3) пищевая продукция для питания спортсменов - специализированная пищевая продукция заданного химического состава, повышенной пищевой ценности и/или направленной эффективности, состоящая из комплекса продуктов или представленная их отдельными видами, которая оказывает специфическое влияние на повышение адаптивных возможностей человека к физическим и нервно-эмоциональным нагрузкам;</a:t>
            </a:r>
            <a:endParaRPr lang="ru-RU" sz="1800" dirty="0">
              <a:solidFill>
                <a:srgbClr val="C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 fontAlgn="base">
              <a:lnSpc>
                <a:spcPct val="115000"/>
              </a:lnSpc>
              <a:spcAft>
                <a:spcPts val="1200"/>
              </a:spcAft>
              <a:buNone/>
            </a:pPr>
            <a:r>
              <a:rPr lang="ru-RU" sz="1800" spc="1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4) пищевая продукция для питания беременных и кормящих женщин - специализированная пищевая продукция, в которой изменено содержание и/или соотношение отдельных веществ относительно естественного их содержания, и/или в состав которой включены не присутствующие изначально вещества или компоненты, предназначенная для удовлетворения физиологической потребности организма беременной и кормящей женщины;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AB03EC6-06B6-41B0-A803-62AE796D2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421" y="4939732"/>
            <a:ext cx="1662773" cy="166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70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5A2D5D4-6B5F-425B-B4BF-C74017110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600200"/>
            <a:ext cx="9872871" cy="3657600"/>
          </a:xfrm>
        </p:spPr>
        <p:txBody>
          <a:bodyPr/>
          <a:lstStyle/>
          <a:p>
            <a:pPr indent="0" algn="just" fontAlgn="base">
              <a:lnSpc>
                <a:spcPct val="115000"/>
              </a:lnSpc>
              <a:spcAft>
                <a:spcPts val="1200"/>
              </a:spcAft>
              <a:buNone/>
            </a:pPr>
            <a:r>
              <a:rPr lang="ru-RU" sz="1800" spc="1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5) пищевая продукция </a:t>
            </a:r>
            <a:r>
              <a:rPr lang="ru-RU" sz="1800" spc="10" dirty="0" err="1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энтерального</a:t>
            </a:r>
            <a:r>
              <a:rPr lang="ru-RU" sz="1800" spc="1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питания - жидкая или сухая (восстановленная до готовой к употреблению) пищевая продукция диетического лечебного или диетического профилактического питания, предназначенная для перорального употребления непосредственно или введения через зонд при невозможности обеспечения организма в пищевых веществах и энергии обычным способом;</a:t>
            </a:r>
            <a:endParaRPr lang="ru-RU" sz="1800" dirty="0">
              <a:solidFill>
                <a:srgbClr val="C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 fontAlgn="base">
              <a:lnSpc>
                <a:spcPct val="115000"/>
              </a:lnSpc>
              <a:spcAft>
                <a:spcPts val="1200"/>
              </a:spcAft>
              <a:buNone/>
            </a:pPr>
            <a:r>
              <a:rPr lang="ru-RU" sz="1800" spc="1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6) пищевая продукция диабетического питания - пищевая продукция диетического лечебного или диетического профилактического питания, в которой отсутствуют или снижено содержание легкоусвояемых углеводов (моносахаридов - глюкоза, фруктоза, галактоза, и дисахаридов - сахароза, лактоза) относительно их содержания в аналогичной пищевой продукции и/или изменен углеводный состав;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24B49AA-B193-4633-B78A-C14CAAB23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209" y="4915679"/>
            <a:ext cx="2470874" cy="164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50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31B6568-8687-4DFB-A1B0-8D782F464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864050"/>
            <a:ext cx="9872871" cy="3129901"/>
          </a:xfrm>
        </p:spPr>
        <p:txBody>
          <a:bodyPr>
            <a:normAutofit/>
          </a:bodyPr>
          <a:lstStyle/>
          <a:p>
            <a:pPr indent="0" algn="just" fontAlgn="base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z="1800" spc="1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7) </a:t>
            </a:r>
            <a:r>
              <a:rPr lang="ru-RU" sz="1800" spc="10" dirty="0" err="1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антирефлюксные</a:t>
            </a:r>
            <a:r>
              <a:rPr lang="ru-RU" sz="1800" spc="1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смеси - смеси, содержащие загуститель и предназначенные для предотвращения срыгивания пищи у детей раннего возраста</a:t>
            </a:r>
            <a:endParaRPr lang="ru-RU" sz="1800" dirty="0">
              <a:solidFill>
                <a:srgbClr val="C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 fontAlgn="base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z="1800" spc="1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8) смеси для питания недоношенных и маловесных детей - пищевая продукция для детского питания, произведенная на основе коровьего молока или молока других продуктивных животных и/или продукции переработки молока и предназначенная для удовлетворения физиологических потребностей недоношенных и маловесных детей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5FC808-29F8-41E7-BB30-8ED9F37A7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788" y="4738287"/>
            <a:ext cx="1783536" cy="178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73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0F6BD81-119F-4796-B4CB-236CEDC3C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932" y="4935463"/>
            <a:ext cx="1627822" cy="162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7E77628-7442-428D-93EB-6AA1B4347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109711"/>
            <a:ext cx="9872871" cy="4474344"/>
          </a:xfrm>
        </p:spPr>
        <p:txBody>
          <a:bodyPr>
            <a:normAutofit lnSpcReduction="100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ru-RU" sz="1800" dirty="0">
                <a:solidFill>
                  <a:srgbClr val="C00000"/>
                </a:solidFill>
              </a:rPr>
              <a:t>9) пищевая продукция </a:t>
            </a:r>
            <a:r>
              <a:rPr lang="ru-RU" sz="1800" dirty="0" err="1">
                <a:solidFill>
                  <a:srgbClr val="C00000"/>
                </a:solidFill>
              </a:rPr>
              <a:t>низколактозная</a:t>
            </a:r>
            <a:r>
              <a:rPr lang="ru-RU" sz="1800" dirty="0">
                <a:solidFill>
                  <a:srgbClr val="C00000"/>
                </a:solidFill>
              </a:rPr>
              <a:t> (</a:t>
            </a:r>
            <a:r>
              <a:rPr lang="ru-RU" sz="1800" dirty="0" err="1">
                <a:solidFill>
                  <a:srgbClr val="C00000"/>
                </a:solidFill>
              </a:rPr>
              <a:t>безлактозная</a:t>
            </a:r>
            <a:r>
              <a:rPr lang="ru-RU" sz="1800" dirty="0">
                <a:solidFill>
                  <a:srgbClr val="C00000"/>
                </a:solidFill>
              </a:rPr>
              <a:t>) - пищевая продукция диетического лечебного или диетического профилактического питания, произведенная на основе коровьего молока или молока других продуктивных животных и продукции переработки молока, в которой снижено содержание лактозы по сравнению с аналогичной пищевой продукцией;</a:t>
            </a:r>
          </a:p>
          <a:p>
            <a:pPr marL="45720" indent="0">
              <a:lnSpc>
                <a:spcPct val="160000"/>
              </a:lnSpc>
              <a:buNone/>
            </a:pPr>
            <a:r>
              <a:rPr lang="ru-RU" sz="1800" dirty="0">
                <a:solidFill>
                  <a:srgbClr val="C00000"/>
                </a:solidFill>
              </a:rPr>
              <a:t>10) пищевая продукция без (или с низким содержанием) отдельных аминокислот - пищевая продукция диетического лечебного или диетического профилактического питания, полученная на основе гидролизатов белков, освобожденных или с низким содержанием отдельных аминокислот и/или из смеси аминокислот без фенилаланина (или с использованием компонентов с пониженным содержанием фенилаланина).</a:t>
            </a:r>
          </a:p>
          <a:p>
            <a:endParaRPr lang="ru-RU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94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62EC016-4CF9-4BDE-BEC1-5D176B0B2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2549425"/>
            <a:ext cx="9872871" cy="1759149"/>
          </a:xfrm>
        </p:spPr>
        <p:txBody>
          <a:bodyPr/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 отношении продукции пищевой специализированной в РФ действует три основополагающих стандарта на продукцию пищевую диетического лечебного и диетического профилактического питания; продукцию пищевую для питания спортсменов и продукцию пищевую детского питания.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65135FDE-D4A4-4960-BDA0-9E134F99B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908" y="4308574"/>
            <a:ext cx="3518122" cy="225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02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01A4E-8446-4F74-B1CE-D8467D92E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Для специализированных пищевых продуктов не допускается: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4DAE0E-43D1-4CD0-ABA9-05E40C5F9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111188"/>
            <a:ext cx="9872871" cy="3012141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1200"/>
              </a:spcAft>
              <a:buNone/>
            </a:pPr>
            <a:r>
              <a:rPr lang="ru-RU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1) использование для производства пищевой продукции диетического лечебного и диетического профилактического питания, пищевой продукции для питания беременных и кормящих женщин мяса птицы, кроме охлажденного, мяса птицы механической обвалки и коллагенсодержащего сырья из мяса птицы</a:t>
            </a:r>
            <a:endParaRPr lang="ru-RU" sz="1800" dirty="0">
              <a:solidFill>
                <a:srgbClr val="C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1200"/>
              </a:spcAft>
              <a:buNone/>
            </a:pPr>
            <a:r>
              <a:rPr lang="ru-RU" sz="18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2) использование продовольственного пищевого сырья, содержащего ГМО или компоненты, полученные из ГМО, для производства пищевой продукции для беременных и кормящих женщин, пищевой продукции диетического лечебного и диетического профилактического питания для детского питания.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9ED858E-B367-4275-AA78-C65274AA0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362" y="4829452"/>
            <a:ext cx="2476502" cy="165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200070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75</TotalTime>
  <Words>1826</Words>
  <Application>Microsoft Office PowerPoint</Application>
  <PresentationFormat>Широкоэкранный</PresentationFormat>
  <Paragraphs>40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Corbel</vt:lpstr>
      <vt:lpstr>Базис</vt:lpstr>
      <vt:lpstr>Специализированные пищевые продукты.</vt:lpstr>
      <vt:lpstr>Презентация PowerPoint</vt:lpstr>
      <vt:lpstr>В ТР ТС 027/2012 Техническом регламенте Таможенного союза "О безопасности отдельных видов специализированной пищевой продукции, в том числе диетического лечебного и диетического профилактического питания" даны определения следующим видам специализированной пищевой продукции: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специализированных пищевых продуктов не допускается:</vt:lpstr>
      <vt:lpstr>Презентация PowerPoint</vt:lpstr>
      <vt:lpstr>Презентация PowerPoint</vt:lpstr>
      <vt:lpstr>Специализированное питание спортсменов</vt:lpstr>
      <vt:lpstr>Презентация PowerPoint</vt:lpstr>
      <vt:lpstr>Диетическое лечебное питание</vt:lpstr>
      <vt:lpstr>Диетическое профилактическое питание</vt:lpstr>
      <vt:lpstr>Презентация PowerPoint</vt:lpstr>
      <vt:lpstr>Презентация PowerPoint</vt:lpstr>
      <vt:lpstr>Специализированная продукция для детского питания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Специализированные пищевые продукты.</dc:title>
  <dc:creator>Ведилина Марина Тимофеевна</dc:creator>
  <cp:lastModifiedBy>Ведилина Марина Тимофеевна</cp:lastModifiedBy>
  <cp:revision>35</cp:revision>
  <dcterms:created xsi:type="dcterms:W3CDTF">2021-11-29T11:00:49Z</dcterms:created>
  <dcterms:modified xsi:type="dcterms:W3CDTF">2021-12-01T13:55:03Z</dcterms:modified>
</cp:coreProperties>
</file>