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CCC9B6-A52C-4093-AE17-81367196E8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51651A-55F2-4DC6-8091-C883768E0AF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07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C9B6-A52C-4093-AE17-81367196E8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651A-55F2-4DC6-8091-C883768E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5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C9B6-A52C-4093-AE17-81367196E8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651A-55F2-4DC6-8091-C883768E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9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C9B6-A52C-4093-AE17-81367196E8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651A-55F2-4DC6-8091-C883768E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3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C9B6-A52C-4093-AE17-81367196E8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651A-55F2-4DC6-8091-C883768E0AF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49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C9B6-A52C-4093-AE17-81367196E8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651A-55F2-4DC6-8091-C883768E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C9B6-A52C-4093-AE17-81367196E8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651A-55F2-4DC6-8091-C883768E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0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C9B6-A52C-4093-AE17-81367196E8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651A-55F2-4DC6-8091-C883768E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0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C9B6-A52C-4093-AE17-81367196E8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651A-55F2-4DC6-8091-C883768E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1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C9B6-A52C-4093-AE17-81367196E8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651A-55F2-4DC6-8091-C883768E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9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C9B6-A52C-4093-AE17-81367196E8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651A-55F2-4DC6-8091-C883768E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5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2CCC9B6-A52C-4093-AE17-81367196E8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51651A-55F2-4DC6-8091-C883768E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7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78B46-11DF-4D43-800B-319D3856B1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effectLst/>
                <a:ea typeface="Calibri" panose="020F0502020204030204" pitchFamily="34" charset="0"/>
              </a:rPr>
              <a:t>Специальное 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питание</a:t>
            </a:r>
            <a:r>
              <a:rPr lang="ru-RU" sz="2000" b="1" dirty="0">
                <a:effectLst/>
                <a:ea typeface="Calibri" panose="020F0502020204030204" pitchFamily="34" charset="0"/>
              </a:rPr>
              <a:t> при работе с вредными условиями труда</a:t>
            </a:r>
            <a:endParaRPr lang="ru-RU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CC89E0A-CD2D-4E2B-B202-485A8A8D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3" y="312518"/>
            <a:ext cx="1679315" cy="11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35F1EC-9169-45A0-A8CB-33F70D0F32C4}"/>
              </a:ext>
            </a:extLst>
          </p:cNvPr>
          <p:cNvSpPr txBox="1"/>
          <p:nvPr/>
        </p:nvSpPr>
        <p:spPr>
          <a:xfrm>
            <a:off x="10477390" y="417250"/>
            <a:ext cx="132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81FFC-2D6D-46BC-9F7C-57665221D263}"/>
              </a:ext>
            </a:extLst>
          </p:cNvPr>
          <p:cNvSpPr txBox="1"/>
          <p:nvPr/>
        </p:nvSpPr>
        <p:spPr>
          <a:xfrm>
            <a:off x="1293180" y="2991197"/>
            <a:ext cx="119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12631-7A04-4273-90A8-DF53AE593180}"/>
              </a:ext>
            </a:extLst>
          </p:cNvPr>
          <p:cNvSpPr txBox="1"/>
          <p:nvPr/>
        </p:nvSpPr>
        <p:spPr>
          <a:xfrm>
            <a:off x="5676209" y="6173511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68228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8A2B1-9812-44D1-9DE4-DD452535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60" y="145716"/>
            <a:ext cx="9875520" cy="923979"/>
          </a:xfrm>
        </p:spPr>
        <p:txBody>
          <a:bodyPr/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Рацион № 1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см. табл. 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ED60C-FA2E-408D-9D12-FCC85A3D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160" y="1256126"/>
            <a:ext cx="4760650" cy="5002631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редназначен для работников, занятых в производствах, связанных с радиоактивными веществами и ионизирующими излучениями, а также в производстве и переработке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лопаритового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концентрата. Химический состав рациона: 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белки — 59 г 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жиры — 51 г 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углеводы — 159 г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энергетическая ценность — 1380 ккал. 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Дополнительно рацион обогащается 150 мг витамина 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9A8090-E2BF-47C7-8B35-85FDB6079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29" y="5168601"/>
            <a:ext cx="1446511" cy="1446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8602D-08AD-4CB5-BDA3-DA220769B4D4}"/>
              </a:ext>
            </a:extLst>
          </p:cNvPr>
          <p:cNvSpPr txBox="1"/>
          <p:nvPr/>
        </p:nvSpPr>
        <p:spPr>
          <a:xfrm>
            <a:off x="6338656" y="1256126"/>
            <a:ext cx="51934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Радиоактивное излучение вызывает ионизацию атомов и молекул тканей, в частности воды, способствуя образованию свободных радикалов. Они вступают в реакцию с активными структурами ферментных систем, превращая их в неактивные. При этом снижается количество ДНК и РНК в тканях и их обновление. Радиоактивное излучение поражает в основном белок и может вызывать острую или хроническую лучевую болезнь и радиоактивный рак.</a:t>
            </a:r>
            <a:r>
              <a:rPr lang="ru-RU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Производство </a:t>
            </a:r>
            <a:r>
              <a:rPr lang="ru-RU" sz="18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лопаритового</a:t>
            </a:r>
            <a:r>
              <a:rPr lang="ru-RU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концентрата также связано с образованием свободных радикалов.</a:t>
            </a:r>
            <a:endParaRPr lang="ru-RU" dirty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35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71463-82B3-4A5D-B932-147273BE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74072"/>
            <a:ext cx="10479578" cy="266007"/>
          </a:xfrm>
        </p:spPr>
        <p:txBody>
          <a:bodyPr>
            <a:noAutofit/>
          </a:bodyPr>
          <a:lstStyle/>
          <a:p>
            <a:pPr algn="r"/>
            <a:r>
              <a:rPr lang="ru-RU" sz="1400" dirty="0"/>
              <a:t>Таблица 2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C79B6E5-2360-4036-9C87-F0E9EBC04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27913" y="-653990"/>
            <a:ext cx="191112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Таблица 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9B97F10-17E5-4F20-8DD9-3CDD1691F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012574"/>
              </p:ext>
            </p:extLst>
          </p:nvPr>
        </p:nvGraphicFramePr>
        <p:xfrm>
          <a:off x="854426" y="720851"/>
          <a:ext cx="5008416" cy="5627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507">
                  <a:extLst>
                    <a:ext uri="{9D8B030D-6E8A-4147-A177-3AD203B41FA5}">
                      <a16:colId xmlns:a16="http://schemas.microsoft.com/office/drawing/2014/main" val="1753857748"/>
                    </a:ext>
                  </a:extLst>
                </a:gridCol>
                <a:gridCol w="1150395">
                  <a:extLst>
                    <a:ext uri="{9D8B030D-6E8A-4147-A177-3AD203B41FA5}">
                      <a16:colId xmlns:a16="http://schemas.microsoft.com/office/drawing/2014/main" val="3359986561"/>
                    </a:ext>
                  </a:extLst>
                </a:gridCol>
                <a:gridCol w="1396700">
                  <a:extLst>
                    <a:ext uri="{9D8B030D-6E8A-4147-A177-3AD203B41FA5}">
                      <a16:colId xmlns:a16="http://schemas.microsoft.com/office/drawing/2014/main" val="2680314626"/>
                    </a:ext>
                  </a:extLst>
                </a:gridCol>
                <a:gridCol w="1149814">
                  <a:extLst>
                    <a:ext uri="{9D8B030D-6E8A-4147-A177-3AD203B41FA5}">
                      <a16:colId xmlns:a16="http://schemas.microsoft.com/office/drawing/2014/main" val="1659042854"/>
                    </a:ext>
                  </a:extLst>
                </a:gridCol>
              </a:tblGrid>
              <a:tr h="41751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продукта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Дневная норма, г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продукта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Дневная норма, г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extLst>
                  <a:ext uri="{0D108BD9-81ED-4DB2-BD59-A6C34878D82A}">
                    <a16:rowId xmlns:a16="http://schemas.microsoft.com/office/drawing/2014/main" val="245140245"/>
                  </a:ext>
                </a:extLst>
              </a:tr>
              <a:tr h="83594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Хлеб ржаной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Сметана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extLst>
                  <a:ext uri="{0D108BD9-81ED-4DB2-BD59-A6C34878D82A}">
                    <a16:rowId xmlns:a16="http://schemas.microsoft.com/office/drawing/2014/main" val="2100206425"/>
                  </a:ext>
                </a:extLst>
              </a:tr>
              <a:tr h="1038899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Мука пшеничная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Сыр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extLst>
                  <a:ext uri="{0D108BD9-81ED-4DB2-BD59-A6C34878D82A}">
                    <a16:rowId xmlns:a16="http://schemas.microsoft.com/office/drawing/2014/main" val="3222200774"/>
                  </a:ext>
                </a:extLst>
              </a:tr>
              <a:tr h="125265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Мука картофельная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Масло сливочное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extLst>
                  <a:ext uri="{0D108BD9-81ED-4DB2-BD59-A6C34878D82A}">
                    <a16:rowId xmlns:a16="http://schemas.microsoft.com/office/drawing/2014/main" val="451030004"/>
                  </a:ext>
                </a:extLst>
              </a:tr>
              <a:tr h="1038899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Крупа, макароны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Масло растительное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extLst>
                  <a:ext uri="{0D108BD9-81ED-4DB2-BD59-A6C34878D82A}">
                    <a16:rowId xmlns:a16="http://schemas.microsoft.com/office/drawing/2014/main" val="4061419834"/>
                  </a:ext>
                </a:extLst>
              </a:tr>
              <a:tr h="83594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Бобовые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Картофель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160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05" marR="65505" marT="0" marB="0"/>
                </a:tc>
                <a:extLst>
                  <a:ext uri="{0D108BD9-81ED-4DB2-BD59-A6C34878D82A}">
                    <a16:rowId xmlns:a16="http://schemas.microsoft.com/office/drawing/2014/main" val="424922242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99F5A34-4C14-4EDA-B034-16F852D90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63018"/>
              </p:ext>
            </p:extLst>
          </p:nvPr>
        </p:nvGraphicFramePr>
        <p:xfrm>
          <a:off x="6386946" y="640079"/>
          <a:ext cx="4950629" cy="5708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376">
                  <a:extLst>
                    <a:ext uri="{9D8B030D-6E8A-4147-A177-3AD203B41FA5}">
                      <a16:colId xmlns:a16="http://schemas.microsoft.com/office/drawing/2014/main" val="2128269298"/>
                    </a:ext>
                  </a:extLst>
                </a:gridCol>
                <a:gridCol w="1137121">
                  <a:extLst>
                    <a:ext uri="{9D8B030D-6E8A-4147-A177-3AD203B41FA5}">
                      <a16:colId xmlns:a16="http://schemas.microsoft.com/office/drawing/2014/main" val="1320294549"/>
                    </a:ext>
                  </a:extLst>
                </a:gridCol>
                <a:gridCol w="1380585">
                  <a:extLst>
                    <a:ext uri="{9D8B030D-6E8A-4147-A177-3AD203B41FA5}">
                      <a16:colId xmlns:a16="http://schemas.microsoft.com/office/drawing/2014/main" val="3746172411"/>
                    </a:ext>
                  </a:extLst>
                </a:gridCol>
                <a:gridCol w="1136547">
                  <a:extLst>
                    <a:ext uri="{9D8B030D-6E8A-4147-A177-3AD203B41FA5}">
                      <a16:colId xmlns:a16="http://schemas.microsoft.com/office/drawing/2014/main" val="813714066"/>
                    </a:ext>
                  </a:extLst>
                </a:gridCol>
              </a:tblGrid>
              <a:tr h="84804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Сахар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Капуста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150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extLst>
                  <a:ext uri="{0D108BD9-81ED-4DB2-BD59-A6C34878D82A}">
                    <a16:rowId xmlns:a16="http://schemas.microsoft.com/office/drawing/2014/main" val="1376920493"/>
                  </a:ext>
                </a:extLst>
              </a:tr>
              <a:tr h="84804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Мясо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Овощи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extLst>
                  <a:ext uri="{0D108BD9-81ED-4DB2-BD59-A6C34878D82A}">
                    <a16:rowId xmlns:a16="http://schemas.microsoft.com/office/drawing/2014/main" val="896277071"/>
                  </a:ext>
                </a:extLst>
              </a:tr>
              <a:tr h="84804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Рыба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Томат-пюре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extLst>
                  <a:ext uri="{0D108BD9-81ED-4DB2-BD59-A6C34878D82A}">
                    <a16:rowId xmlns:a16="http://schemas.microsoft.com/office/drawing/2014/main" val="2237963861"/>
                  </a:ext>
                </a:extLst>
              </a:tr>
              <a:tr h="84804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Печень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Фрукты свежие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extLst>
                  <a:ext uri="{0D108BD9-81ED-4DB2-BD59-A6C34878D82A}">
                    <a16:rowId xmlns:a16="http://schemas.microsoft.com/office/drawing/2014/main" val="3423881714"/>
                  </a:ext>
                </a:extLst>
              </a:tr>
              <a:tr h="84804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Яйцо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¾ шт.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Ягоды свежие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extLst>
                  <a:ext uri="{0D108BD9-81ED-4DB2-BD59-A6C34878D82A}">
                    <a16:rowId xmlns:a16="http://schemas.microsoft.com/office/drawing/2014/main" val="1187061298"/>
                  </a:ext>
                </a:extLst>
              </a:tr>
              <a:tr h="138704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Кефир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 3,5%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Сухари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28" marR="56328" marT="0" marB="0"/>
                </a:tc>
                <a:extLst>
                  <a:ext uri="{0D108BD9-81ED-4DB2-BD59-A6C34878D82A}">
                    <a16:rowId xmlns:a16="http://schemas.microsoft.com/office/drawing/2014/main" val="1865726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29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E1E9C7C-514C-4A2F-B8BC-608F4575A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006817"/>
              </p:ext>
            </p:extLst>
          </p:nvPr>
        </p:nvGraphicFramePr>
        <p:xfrm>
          <a:off x="2964872" y="1680957"/>
          <a:ext cx="6262256" cy="3496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839">
                  <a:extLst>
                    <a:ext uri="{9D8B030D-6E8A-4147-A177-3AD203B41FA5}">
                      <a16:colId xmlns:a16="http://schemas.microsoft.com/office/drawing/2014/main" val="3123861737"/>
                    </a:ext>
                  </a:extLst>
                </a:gridCol>
                <a:gridCol w="1438391">
                  <a:extLst>
                    <a:ext uri="{9D8B030D-6E8A-4147-A177-3AD203B41FA5}">
                      <a16:colId xmlns:a16="http://schemas.microsoft.com/office/drawing/2014/main" val="2754163977"/>
                    </a:ext>
                  </a:extLst>
                </a:gridCol>
                <a:gridCol w="1746359">
                  <a:extLst>
                    <a:ext uri="{9D8B030D-6E8A-4147-A177-3AD203B41FA5}">
                      <a16:colId xmlns:a16="http://schemas.microsoft.com/office/drawing/2014/main" val="3224956520"/>
                    </a:ext>
                  </a:extLst>
                </a:gridCol>
                <a:gridCol w="1437667">
                  <a:extLst>
                    <a:ext uri="{9D8B030D-6E8A-4147-A177-3AD203B41FA5}">
                      <a16:colId xmlns:a16="http://schemas.microsoft.com/office/drawing/2014/main" val="3944460936"/>
                    </a:ext>
                  </a:extLst>
                </a:gridCol>
              </a:tblGrid>
              <a:tr h="1565096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Молоко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 2,5%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Соль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340302"/>
                  </a:ext>
                </a:extLst>
              </a:tr>
              <a:tr h="1930989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Творог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 более 9%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Чай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0,4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8762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21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CCE81C-7ABF-4BD9-923A-0F7C43EC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09700"/>
            <a:ext cx="9872871" cy="3844471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Этот рацион является радиопротекторным, обогащен белками высокой биологической ценности за счет молока, мяса, рыбы, яиц. Одним из лучших</a:t>
            </a:r>
            <a:r>
              <a:rPr lang="ru-RU" sz="1800" dirty="0">
                <a:solidFill>
                  <a:srgbClr val="6464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радиопротекторов</a:t>
            </a:r>
            <a:r>
              <a:rPr lang="ru-RU" sz="1800" dirty="0">
                <a:solidFill>
                  <a:srgbClr val="6464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является серосодержащая аминокислота 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цистеин.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Кроме того, у серосодержащих аминокислот установлен противоопухолевый эффект. Эти аминокислоты в большом количестве содержатся в молоке, твороге, сыре, кисломолочных продуктах. Рацион содержит повышенное количество пищевых волокон, которые способны связывать и выводить из организма радионуклиды. Хорошими естественными комплексообразователями, выводящими радионуклиды, являются метионин, глицин,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глутаминовая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кислота,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оксикислоты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желчные и нуклеиновые кислот, пектин, а также кальций и его соли. Профилактику радиационного рака обеспечивает антиоксидантная защита рациона: омега-3 полиненасыщенные жирные кислоты, витамины С, А, Е, (β-каротин, а также минеральные вещества: селен, йод, цинк. Из рациона исключают баранье, говяжье сало, ограничивают жиры и соленые продукты. Супы готовят преимущественно молочные или овощные, а также крупяные на овощном отваре. Мясо и рыбу отваривают, после отваривания разрешается запекание.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26D6F1-AE16-47EF-ABBA-A017246DB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80" y="5104473"/>
            <a:ext cx="1890512" cy="141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4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38305-FBAD-4A31-A43E-B338EF52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0" y="106963"/>
            <a:ext cx="9875520" cy="1005275"/>
          </a:xfrm>
        </p:spPr>
        <p:txBody>
          <a:bodyPr/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Рацион № 2 см. табл. 3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CCAB0-94D9-4E36-BDF2-27EEDA426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888163"/>
            <a:ext cx="9872871" cy="5477126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редназначен для работников, занятых в химических производствах (контакт с серной и азотной кислотами, цианидами, фтором, формалином, эфирами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метакриновой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кислоты, хлорпикрином и др.), производствах цветной металлургии (контакт со свинцом, бериллием), электротехническом и радиотехническом производствах (контакт с кадмием, ртутью, свинцом). Химический состав рациона: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белки — 63 г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жиры — 50 г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углеводы — 185 г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энергетическая ценность — 1481 ккал. </a:t>
            </a:r>
          </a:p>
          <a:p>
            <a:pPr marL="4572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Дополнительное обогащение на работах с соединениями фтора: витамина С — 150 мг, витамина А — 2 мг; на работах с фосгеном: витамин С — 100 мг; на работах со щелочными металлами, хлором, соединениями хрома, цианидами, окислами азота: витамин С — 100 мг, витамин А — 2 мг. Профилактическая направленность рациона обеспечивается обогащением его полноценными белками (мясо, рыба, молоко), полиненасыщенными жирными кислотами (растительное масло), кальцием (молоко, сыр) и другими пищевыми и биологически активными веществами, тормозящими накопление в организме вредных химических веществ. Рацион имеет щелочную направленность и содержит значительное количество овощей, картофеля, зелени, богатых витамином С и минеральными веществами.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0482E9-4389-40D2-BDC5-13379047C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69" y="1893438"/>
            <a:ext cx="2505442" cy="15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0892A-B93B-4027-927F-D0520558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97" y="327351"/>
            <a:ext cx="9875520" cy="940040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Рацион № 2а см. табл. 4</a:t>
            </a:r>
            <a:endParaRPr lang="ru-RU" sz="1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2258B-B247-42E9-A8A4-19E992B97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409" y="1054326"/>
            <a:ext cx="9872871" cy="529488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редназначен для работников, контактирующих с хромом и хромсодержащими соединениями. Эти вещества способны вызывать профессиональные аллергические заболевания: дерматиты, бронхиальную астму, астматические бронхиты и др. Химический состав рациона: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белки — 52 г (в том числе животные — 34 г)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жиры — 63 г (в том числе растительные — 23 г)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углеводы — 156 г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энергетическая ценность — 1370 ккал. </a:t>
            </a:r>
          </a:p>
          <a:p>
            <a:pPr marL="4572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Содержание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аминокислот: триптофан — 0,6 г, метионин + цистеин — 2,4 г, лизин — 3,2 г, фенилаланин + тирозин —3,5 г и гистидин — 1,2 г. Дополнительное обогащение: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витамина С — 100 мг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витамина А 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— 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 мг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витамин РР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— 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15 мг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витамин U 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— 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25 мг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минеральная вода с минерализацией не более 2—3 г/л — 100 мл.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65A5A7-5555-4A3C-B5F3-F574F6B1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95" y="4314549"/>
            <a:ext cx="2996962" cy="22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ED157-5B90-47D6-B163-90864777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Рацион № 2 лечебно-профилактического питания</a:t>
            </a: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Таблица 3</a:t>
            </a: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574AEB4-1A67-4782-966C-47B3AF2EB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211328"/>
              </p:ext>
            </p:extLst>
          </p:nvPr>
        </p:nvGraphicFramePr>
        <p:xfrm>
          <a:off x="571399" y="1744172"/>
          <a:ext cx="5668010" cy="4158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005">
                  <a:extLst>
                    <a:ext uri="{9D8B030D-6E8A-4147-A177-3AD203B41FA5}">
                      <a16:colId xmlns:a16="http://schemas.microsoft.com/office/drawing/2014/main" val="2196104663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1297059920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3036323630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1804572600"/>
                    </a:ext>
                  </a:extLst>
                </a:gridCol>
              </a:tblGrid>
              <a:tr h="51258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288731"/>
                  </a:ext>
                </a:extLst>
              </a:tr>
              <a:tr h="187480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Хлеб пшеничный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(мука 2-го сорта)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Сахар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339112"/>
                  </a:ext>
                </a:extLst>
              </a:tr>
              <a:tr h="1770656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Хлеб ржаной (из муки обойной)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подсолнечное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53013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AD1637B-64D9-421F-8897-D3A63E9E8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817324"/>
              </p:ext>
            </p:extLst>
          </p:nvPr>
        </p:nvGraphicFramePr>
        <p:xfrm>
          <a:off x="6811010" y="1744172"/>
          <a:ext cx="4809592" cy="414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371">
                  <a:extLst>
                    <a:ext uri="{9D8B030D-6E8A-4147-A177-3AD203B41FA5}">
                      <a16:colId xmlns:a16="http://schemas.microsoft.com/office/drawing/2014/main" val="1008092331"/>
                    </a:ext>
                  </a:extLst>
                </a:gridCol>
                <a:gridCol w="1069577">
                  <a:extLst>
                    <a:ext uri="{9D8B030D-6E8A-4147-A177-3AD203B41FA5}">
                      <a16:colId xmlns:a16="http://schemas.microsoft.com/office/drawing/2014/main" val="4269153090"/>
                    </a:ext>
                  </a:extLst>
                </a:gridCol>
                <a:gridCol w="1374553">
                  <a:extLst>
                    <a:ext uri="{9D8B030D-6E8A-4147-A177-3AD203B41FA5}">
                      <a16:colId xmlns:a16="http://schemas.microsoft.com/office/drawing/2014/main" val="3022548687"/>
                    </a:ext>
                  </a:extLst>
                </a:gridCol>
                <a:gridCol w="1146091">
                  <a:extLst>
                    <a:ext uri="{9D8B030D-6E8A-4147-A177-3AD203B41FA5}">
                      <a16:colId xmlns:a16="http://schemas.microsoft.com/office/drawing/2014/main" val="1321969884"/>
                    </a:ext>
                  </a:extLst>
                </a:gridCol>
              </a:tblGrid>
              <a:tr h="16851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Мука пшеничная                                                                                                                                                                                                                                                                        (2-й сорт)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сливочное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101209"/>
                  </a:ext>
                </a:extLst>
              </a:tr>
              <a:tr h="118563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Крупа, макароны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40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Мясо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150 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                                                               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434383"/>
                  </a:ext>
                </a:extLst>
              </a:tr>
              <a:tr h="118563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Картофель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Рыба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344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3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3FE68E5-02E9-46BB-A10F-42A9D23D4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991862"/>
              </p:ext>
            </p:extLst>
          </p:nvPr>
        </p:nvGraphicFramePr>
        <p:xfrm>
          <a:off x="674703" y="1619596"/>
          <a:ext cx="5616762" cy="3840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757">
                  <a:extLst>
                    <a:ext uri="{9D8B030D-6E8A-4147-A177-3AD203B41FA5}">
                      <a16:colId xmlns:a16="http://schemas.microsoft.com/office/drawing/2014/main" val="1372076585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4106455769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609567028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829471009"/>
                    </a:ext>
                  </a:extLst>
                </a:gridCol>
              </a:tblGrid>
              <a:tr h="128022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Горошек зеленый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Сыр до 30% жирности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04784"/>
                  </a:ext>
                </a:extLst>
              </a:tr>
              <a:tr h="101052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Томат-пюре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Чай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0,5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2123543"/>
                  </a:ext>
                </a:extLst>
              </a:tr>
              <a:tr h="154992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Фрукты свежие и соки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Соль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241578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A1E0B30-E789-4842-8A14-06CF0E9C8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661370"/>
              </p:ext>
            </p:extLst>
          </p:nvPr>
        </p:nvGraphicFramePr>
        <p:xfrm>
          <a:off x="6655045" y="1674807"/>
          <a:ext cx="4913500" cy="3779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715">
                  <a:extLst>
                    <a:ext uri="{9D8B030D-6E8A-4147-A177-3AD203B41FA5}">
                      <a16:colId xmlns:a16="http://schemas.microsoft.com/office/drawing/2014/main" val="515359088"/>
                    </a:ext>
                  </a:extLst>
                </a:gridCol>
                <a:gridCol w="1092684">
                  <a:extLst>
                    <a:ext uri="{9D8B030D-6E8A-4147-A177-3AD203B41FA5}">
                      <a16:colId xmlns:a16="http://schemas.microsoft.com/office/drawing/2014/main" val="3222911986"/>
                    </a:ext>
                  </a:extLst>
                </a:gridCol>
                <a:gridCol w="1404250">
                  <a:extLst>
                    <a:ext uri="{9D8B030D-6E8A-4147-A177-3AD203B41FA5}">
                      <a16:colId xmlns:a16="http://schemas.microsoft.com/office/drawing/2014/main" val="2655396749"/>
                    </a:ext>
                  </a:extLst>
                </a:gridCol>
                <a:gridCol w="1170851">
                  <a:extLst>
                    <a:ext uri="{9D8B030D-6E8A-4147-A177-3AD203B41FA5}">
                      <a16:colId xmlns:a16="http://schemas.microsoft.com/office/drawing/2014/main" val="4249410594"/>
                    </a:ext>
                  </a:extLst>
                </a:gridCol>
              </a:tblGrid>
              <a:tr h="261204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Сухофрукты (изюм,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курага, чернослив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Молоко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менее 2,5% (кефир, простокваша жирностью до 3,5%)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930501"/>
                  </a:ext>
                </a:extLst>
              </a:tr>
              <a:tr h="103394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Специи по необходимости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847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35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1C891-6B57-4C2C-A15D-004FAF83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83820"/>
            <a:ext cx="9875520" cy="1356360"/>
          </a:xfrm>
        </p:spPr>
        <p:txBody>
          <a:bodyPr/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Рацион № 2а лечебно-профилактического питания                                                 Таблица 4</a:t>
            </a: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A2C24FE-7FE6-4D37-8CAE-A7E367E42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409049"/>
              </p:ext>
            </p:extLst>
          </p:nvPr>
        </p:nvGraphicFramePr>
        <p:xfrm>
          <a:off x="495170" y="1342436"/>
          <a:ext cx="5668010" cy="2317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005">
                  <a:extLst>
                    <a:ext uri="{9D8B030D-6E8A-4147-A177-3AD203B41FA5}">
                      <a16:colId xmlns:a16="http://schemas.microsoft.com/office/drawing/2014/main" val="476759197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185704494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3129090848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42544388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798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Хлеб пшеничный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(мука 2-го сорта)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Сахар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96808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AF544B0-69E9-4ACD-B789-6FFB1708E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241110"/>
              </p:ext>
            </p:extLst>
          </p:nvPr>
        </p:nvGraphicFramePr>
        <p:xfrm>
          <a:off x="495170" y="3671490"/>
          <a:ext cx="5668010" cy="1954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005">
                  <a:extLst>
                    <a:ext uri="{9D8B030D-6E8A-4147-A177-3AD203B41FA5}">
                      <a16:colId xmlns:a16="http://schemas.microsoft.com/office/drawing/2014/main" val="2456060948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823773797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5695681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4193096843"/>
                    </a:ext>
                  </a:extLst>
                </a:gridCol>
              </a:tblGrid>
              <a:tr h="1954011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Хлеб ржаной (из муки обойной)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подсолнечное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3247204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82ED09B3-DC66-4BF3-A6AE-79963F073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36939" y="8852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9F9BA88-0B50-4DD3-85C8-4E63B1788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62494"/>
              </p:ext>
            </p:extLst>
          </p:nvPr>
        </p:nvGraphicFramePr>
        <p:xfrm>
          <a:off x="6319174" y="1340981"/>
          <a:ext cx="5377656" cy="4278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392">
                  <a:extLst>
                    <a:ext uri="{9D8B030D-6E8A-4147-A177-3AD203B41FA5}">
                      <a16:colId xmlns:a16="http://schemas.microsoft.com/office/drawing/2014/main" val="1806732720"/>
                    </a:ext>
                  </a:extLst>
                </a:gridCol>
                <a:gridCol w="1195905">
                  <a:extLst>
                    <a:ext uri="{9D8B030D-6E8A-4147-A177-3AD203B41FA5}">
                      <a16:colId xmlns:a16="http://schemas.microsoft.com/office/drawing/2014/main" val="1898463041"/>
                    </a:ext>
                  </a:extLst>
                </a:gridCol>
                <a:gridCol w="1536903">
                  <a:extLst>
                    <a:ext uri="{9D8B030D-6E8A-4147-A177-3AD203B41FA5}">
                      <a16:colId xmlns:a16="http://schemas.microsoft.com/office/drawing/2014/main" val="3684606812"/>
                    </a:ext>
                  </a:extLst>
                </a:gridCol>
                <a:gridCol w="1281456">
                  <a:extLst>
                    <a:ext uri="{9D8B030D-6E8A-4147-A177-3AD203B41FA5}">
                      <a16:colId xmlns:a16="http://schemas.microsoft.com/office/drawing/2014/main" val="2260319304"/>
                    </a:ext>
                  </a:extLst>
                </a:gridCol>
              </a:tblGrid>
              <a:tr h="147275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Мука пшеничная                                                                                                                                                                                                                                                                        (2-й сорт)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из коровьего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молока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176082"/>
                  </a:ext>
                </a:extLst>
              </a:tr>
              <a:tr h="160237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Крупа (пшено, рис,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гречка)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Мясо говядина (2-й кат.)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81                                                               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4103186"/>
                  </a:ext>
                </a:extLst>
              </a:tr>
              <a:tr h="982779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Картофель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Печень, сердце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8324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83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74E0D-1163-4B10-9327-FEC192F9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82F5AD6-06F6-4597-B472-E6DC03108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969026"/>
              </p:ext>
            </p:extLst>
          </p:nvPr>
        </p:nvGraphicFramePr>
        <p:xfrm>
          <a:off x="1143000" y="609600"/>
          <a:ext cx="9875520" cy="5735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731">
                  <a:extLst>
                    <a:ext uri="{9D8B030D-6E8A-4147-A177-3AD203B41FA5}">
                      <a16:colId xmlns:a16="http://schemas.microsoft.com/office/drawing/2014/main" val="1597810832"/>
                    </a:ext>
                  </a:extLst>
                </a:gridCol>
                <a:gridCol w="2196158">
                  <a:extLst>
                    <a:ext uri="{9D8B030D-6E8A-4147-A177-3AD203B41FA5}">
                      <a16:colId xmlns:a16="http://schemas.microsoft.com/office/drawing/2014/main" val="3138888646"/>
                    </a:ext>
                  </a:extLst>
                </a:gridCol>
                <a:gridCol w="2822367">
                  <a:extLst>
                    <a:ext uri="{9D8B030D-6E8A-4147-A177-3AD203B41FA5}">
                      <a16:colId xmlns:a16="http://schemas.microsoft.com/office/drawing/2014/main" val="2265937674"/>
                    </a:ext>
                  </a:extLst>
                </a:gridCol>
                <a:gridCol w="2353264">
                  <a:extLst>
                    <a:ext uri="{9D8B030D-6E8A-4147-A177-3AD203B41FA5}">
                      <a16:colId xmlns:a16="http://schemas.microsoft.com/office/drawing/2014/main" val="3145301879"/>
                    </a:ext>
                  </a:extLst>
                </a:gridCol>
              </a:tblGrid>
              <a:tr h="143770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Овощи (капуста,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морковь и др.)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274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/>
                      <a:endParaRPr lang="ru-RU" sz="1600" dirty="0">
                        <a:effectLst/>
                      </a:endParaRP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Сметана 10% жирности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9909361"/>
                  </a:ext>
                </a:extLst>
              </a:tr>
              <a:tr h="1300409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Фрукты свежие и соки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73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Творог (9% жирности)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71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815773"/>
                  </a:ext>
                </a:extLst>
              </a:tr>
              <a:tr h="195666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Сухофрукты (изюм,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курага, чернослив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Молоко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менее 2,5% (кефир, простокваша жирностью до 3,5%)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156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577816"/>
                  </a:ext>
                </a:extLst>
              </a:tr>
              <a:tr h="104092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Соль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977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06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AD29C6-79F8-4696-B4B2-169C831B7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09700"/>
            <a:ext cx="9872871" cy="4038600"/>
          </a:xfrm>
        </p:spPr>
        <p:txBody>
          <a:bodyPr/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Рациональное, комплексное и сбалансированное питание способствует укреплению здоровья людей, восполнению энергозатрат ра­ботающих, созданию нормального социально-психологического климата в коллективах производственных предприятий, способствует более полно­ценному и эффективному использованию трудовых ресурсов, сокращению потерь рабочего времени, улучшению трудового ритма предприятия, повы­шению экономической эффективности производства. Лечебно-профилакти­ческое питание рабочих направлено на предупреждение неблагоприятного воздействия на организм человека химических, физических и биологиче­ских факторов, с которыми он сталкивается в условиях профессиональной деятельности.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DE0142-4AF1-481B-9FE8-54C4ABE5B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19" y="4932935"/>
            <a:ext cx="2537821" cy="16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43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F3B38D-92B7-4088-9C75-AEF9CC540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27463"/>
            <a:ext cx="9872871" cy="4394447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Рацион предназначен для ослабления аллергических реакций, вызванных действием хрома и его производных, поэтому в нем ограничиваются продукты, обладающие аллергическими свойствами — яичный белок, сыры, рыба скумбриевых и лососевых, свинина, почки, легкие, бобы (кроме зеленого горошка), томаты, бананы, апельсины, мандарины, персики, клубника, земляника, малина, какао, шоколад, кондитерские изделия (торты, пирожные и т.п.), острые блюда и блюда, богатые экстрактивными веществами, квашеные, соленые и маринованные овощи, копчености, поваренная соль, а также блюда с большим содержанием щавелевой кислоты, способствующей усилению выведения из организма кальция (щавель, шпинат, ревень и др.). Блюда готовятся преимущественно в отварном, паровом виде, а также печеном и тушеном без предварительного обжаривания. Жареные блюда запрещены.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085AE-BDF9-4770-A78A-0FB2EDC68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828" y="5210627"/>
            <a:ext cx="2036258" cy="13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23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74E71-96DD-4EC7-99D2-CEBF08C68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Рацион № 3 см. </a:t>
            </a:r>
            <a:r>
              <a:rPr lang="ru-RU" sz="18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</a:t>
            </a:r>
            <a:r>
              <a:rPr lang="ru-RU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аблица 5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2486-02CA-4E5E-AD13-34AFBCBA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74" y="1562470"/>
            <a:ext cx="9872871" cy="4776186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60000"/>
              </a:lnSpc>
              <a:buNone/>
            </a:pP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редназначен для работников, контактирующих со свинцом, работающих на производстве свинца и олова, </a:t>
            </a:r>
            <a:r>
              <a:rPr lang="ru-RU" sz="18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дифенилгуанидина</a:t>
            </a:r>
            <a:r>
              <a:rPr lang="ru-RU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керамических и других красителей, аккумуляторов, на производстве и переработке медных руд. Химический состав рациона:</a:t>
            </a:r>
          </a:p>
          <a:p>
            <a:pPr algn="just">
              <a:lnSpc>
                <a:spcPct val="160000"/>
              </a:lnSpc>
            </a:pPr>
            <a:r>
              <a:rPr lang="ru-RU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белки — 64 г </a:t>
            </a:r>
          </a:p>
          <a:p>
            <a:pPr algn="just">
              <a:lnSpc>
                <a:spcPct val="160000"/>
              </a:lnSpc>
            </a:pPr>
            <a:r>
              <a:rPr lang="ru-RU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жиры — 52 г </a:t>
            </a:r>
          </a:p>
          <a:p>
            <a:pPr algn="just">
              <a:lnSpc>
                <a:spcPct val="160000"/>
              </a:lnSpc>
            </a:pPr>
            <a:r>
              <a:rPr lang="ru-RU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углеводы — 198 г </a:t>
            </a:r>
          </a:p>
          <a:p>
            <a:pPr algn="just">
              <a:lnSpc>
                <a:spcPct val="160000"/>
              </a:lnSpc>
            </a:pPr>
            <a:r>
              <a:rPr lang="ru-RU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энергетическая ценность — 1466 ккал. </a:t>
            </a:r>
          </a:p>
          <a:p>
            <a:pPr marL="45720" indent="0" algn="just">
              <a:lnSpc>
                <a:spcPct val="160000"/>
              </a:lnSpc>
              <a:buNone/>
            </a:pPr>
            <a:r>
              <a:rPr lang="ru-RU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Дополнительно выдается 150 мг витамина С. Обязательная ежедневная выдача блюд из овощей, не подвергнутых термической обработке (салаты, винегреты и пр.).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6A2DA4-3E16-4B84-97FA-40441363F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10" y="3104743"/>
            <a:ext cx="3145135" cy="20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6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E740A-C35E-41C9-BA95-7450D6CA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Рацион № 3 лечебно-профилактического питания</a:t>
            </a: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5</a:t>
            </a: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4CBE624-36C1-4DF8-B268-35EB83B79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054214"/>
              </p:ext>
            </p:extLst>
          </p:nvPr>
        </p:nvGraphicFramePr>
        <p:xfrm>
          <a:off x="557544" y="1287780"/>
          <a:ext cx="5668010" cy="4242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005">
                  <a:extLst>
                    <a:ext uri="{9D8B030D-6E8A-4147-A177-3AD203B41FA5}">
                      <a16:colId xmlns:a16="http://schemas.microsoft.com/office/drawing/2014/main" val="651124038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374430345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1045321881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3274933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805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Хлеб пшеничный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сливочное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9881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Мука пшеничная  и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макаронные изделия 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Молоко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 2,5%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(кефир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до 3,5%)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14515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8B86F22-88F1-454E-B6B5-8F822786E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222060"/>
              </p:ext>
            </p:extLst>
          </p:nvPr>
        </p:nvGraphicFramePr>
        <p:xfrm>
          <a:off x="6627336" y="1287780"/>
          <a:ext cx="5007120" cy="4259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450">
                  <a:extLst>
                    <a:ext uri="{9D8B030D-6E8A-4147-A177-3AD203B41FA5}">
                      <a16:colId xmlns:a16="http://schemas.microsoft.com/office/drawing/2014/main" val="2320132740"/>
                    </a:ext>
                  </a:extLst>
                </a:gridCol>
                <a:gridCol w="1113504">
                  <a:extLst>
                    <a:ext uri="{9D8B030D-6E8A-4147-A177-3AD203B41FA5}">
                      <a16:colId xmlns:a16="http://schemas.microsoft.com/office/drawing/2014/main" val="4124146076"/>
                    </a:ext>
                  </a:extLst>
                </a:gridCol>
                <a:gridCol w="1431006">
                  <a:extLst>
                    <a:ext uri="{9D8B030D-6E8A-4147-A177-3AD203B41FA5}">
                      <a16:colId xmlns:a16="http://schemas.microsoft.com/office/drawing/2014/main" val="3539785545"/>
                    </a:ext>
                  </a:extLst>
                </a:gridCol>
                <a:gridCol w="1193160">
                  <a:extLst>
                    <a:ext uri="{9D8B030D-6E8A-4147-A177-3AD203B41FA5}">
                      <a16:colId xmlns:a16="http://schemas.microsoft.com/office/drawing/2014/main" val="1546079121"/>
                    </a:ext>
                  </a:extLst>
                </a:gridCol>
              </a:tblGrid>
              <a:tr h="153002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Крупы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Сметана жирностью 10%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798333"/>
                  </a:ext>
                </a:extLst>
              </a:tr>
              <a:tr h="136481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Картофель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Яйцо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1/3 шт.                                                             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4622437"/>
                  </a:ext>
                </a:extLst>
              </a:tr>
              <a:tr h="136481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Овощи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160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Мясо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3267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080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F074409-BCFD-4545-9601-8A372EDC1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843672"/>
              </p:ext>
            </p:extLst>
          </p:nvPr>
        </p:nvGraphicFramePr>
        <p:xfrm>
          <a:off x="1149927" y="1136073"/>
          <a:ext cx="10099964" cy="5001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635">
                  <a:extLst>
                    <a:ext uri="{9D8B030D-6E8A-4147-A177-3AD203B41FA5}">
                      <a16:colId xmlns:a16="http://schemas.microsoft.com/office/drawing/2014/main" val="1918694829"/>
                    </a:ext>
                  </a:extLst>
                </a:gridCol>
                <a:gridCol w="2246071">
                  <a:extLst>
                    <a:ext uri="{9D8B030D-6E8A-4147-A177-3AD203B41FA5}">
                      <a16:colId xmlns:a16="http://schemas.microsoft.com/office/drawing/2014/main" val="312659200"/>
                    </a:ext>
                  </a:extLst>
                </a:gridCol>
                <a:gridCol w="2886512">
                  <a:extLst>
                    <a:ext uri="{9D8B030D-6E8A-4147-A177-3AD203B41FA5}">
                      <a16:colId xmlns:a16="http://schemas.microsoft.com/office/drawing/2014/main" val="3604377875"/>
                    </a:ext>
                  </a:extLst>
                </a:gridCol>
                <a:gridCol w="2406746">
                  <a:extLst>
                    <a:ext uri="{9D8B030D-6E8A-4147-A177-3AD203B41FA5}">
                      <a16:colId xmlns:a16="http://schemas.microsoft.com/office/drawing/2014/main" val="3811894622"/>
                    </a:ext>
                  </a:extLst>
                </a:gridCol>
              </a:tblGrid>
              <a:tr h="95015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Томат-пюре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Рыба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extLst>
                  <a:ext uri="{0D108BD9-81ED-4DB2-BD59-A6C34878D82A}">
                    <a16:rowId xmlns:a16="http://schemas.microsoft.com/office/drawing/2014/main" val="1719504737"/>
                  </a:ext>
                </a:extLst>
              </a:tr>
              <a:tr h="95015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Фрукты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Печень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extLst>
                  <a:ext uri="{0D108BD9-81ED-4DB2-BD59-A6C34878D82A}">
                    <a16:rowId xmlns:a16="http://schemas.microsoft.com/office/drawing/2014/main" val="53919360"/>
                  </a:ext>
                </a:extLst>
              </a:tr>
              <a:tr h="95015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Сахар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Соль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extLst>
                  <a:ext uri="{0D108BD9-81ED-4DB2-BD59-A6C34878D82A}">
                    <a16:rowId xmlns:a16="http://schemas.microsoft.com/office/drawing/2014/main" val="2467919180"/>
                  </a:ext>
                </a:extLst>
              </a:tr>
              <a:tr h="118701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растительное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Чай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0,5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extLst>
                  <a:ext uri="{0D108BD9-81ED-4DB2-BD59-A6C34878D82A}">
                    <a16:rowId xmlns:a16="http://schemas.microsoft.com/office/drawing/2014/main" val="3268301527"/>
                  </a:ext>
                </a:extLst>
              </a:tr>
              <a:tr h="95015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Соль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Специи по необходимости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69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410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634C74-C550-4B42-95BB-A61857FFE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239159"/>
            <a:ext cx="9872871" cy="2379681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рационе повышено содержание пищевых волокон, способствующих связыванию свинца в желудочно-кишечном тракте и выведению его из организма. С этой целью предусмотрено обязательное увеличение количества фруктов, ягод, соков с мякотью, салатов из свежих овощей. Также рекомендуется включение в питание мармелада, джема, зефира, пастилы, муссов и т.п.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C85605-83BE-4C51-8A06-AEEE22165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51" y="4184797"/>
            <a:ext cx="3674296" cy="23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4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A9C5A-03AE-415A-ADFC-58626369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4396"/>
            <a:ext cx="9875520" cy="1356360"/>
          </a:xfrm>
        </p:spPr>
        <p:txBody>
          <a:bodyPr/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Рацион № 4 см. табл. 6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DE4EF-91BA-4268-A36B-F64C99638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05017"/>
            <a:ext cx="9872871" cy="5166804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60000"/>
              </a:lnSpc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Р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екомендован к использованию для профилактики интоксикаций при производстве фосфора, ртути, мышьяка, перекиси свинца, фосфида цинка, теллура карбида кальция,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монохлор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уксусной кислоты, четыреххлористого кремния, производных бензола и формальдегида и др. Химический состав рациона: </a:t>
            </a:r>
          </a:p>
          <a:p>
            <a:pPr algn="just">
              <a:lnSpc>
                <a:spcPct val="16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белки — 65 г </a:t>
            </a:r>
          </a:p>
          <a:p>
            <a:pPr algn="just">
              <a:lnSpc>
                <a:spcPct val="16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жиры — 45 г </a:t>
            </a:r>
          </a:p>
          <a:p>
            <a:pPr algn="just">
              <a:lnSpc>
                <a:spcPct val="16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углеводы — 181 г </a:t>
            </a:r>
          </a:p>
          <a:p>
            <a:pPr algn="just">
              <a:lnSpc>
                <a:spcPct val="16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энергетическая ценность — 1428 ккал.</a:t>
            </a:r>
          </a:p>
          <a:p>
            <a:pPr marL="45720" indent="0" algn="just">
              <a:lnSpc>
                <a:spcPct val="160000"/>
              </a:lnSpc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На работах с соединениями мышьяка, фосфора, ртути и с теллуром дополнительно выдается 4 мг витамина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</a:t>
            </a:r>
            <a:r>
              <a:rPr lang="ru-RU" sz="18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</a:t>
            </a:r>
            <a:endParaRPr lang="ru-RU" dirty="0"/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14996957-3643-468F-A738-52314167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04" y="3110344"/>
            <a:ext cx="3060567" cy="20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5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737FD-4374-4ABF-BD80-94594B98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Рацион № 4 лечебно-профилактического питания</a:t>
            </a: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Таблица 6</a:t>
            </a: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99FD482-3967-4816-BB48-CA04A6BFE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019564"/>
              </p:ext>
            </p:extLst>
          </p:nvPr>
        </p:nvGraphicFramePr>
        <p:xfrm>
          <a:off x="350909" y="1476219"/>
          <a:ext cx="5789425" cy="4515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965">
                  <a:extLst>
                    <a:ext uri="{9D8B030D-6E8A-4147-A177-3AD203B41FA5}">
                      <a16:colId xmlns:a16="http://schemas.microsoft.com/office/drawing/2014/main" val="312058181"/>
                    </a:ext>
                  </a:extLst>
                </a:gridCol>
                <a:gridCol w="1286755">
                  <a:extLst>
                    <a:ext uri="{9D8B030D-6E8A-4147-A177-3AD203B41FA5}">
                      <a16:colId xmlns:a16="http://schemas.microsoft.com/office/drawing/2014/main" val="1255220670"/>
                    </a:ext>
                  </a:extLst>
                </a:gridCol>
                <a:gridCol w="1656900">
                  <a:extLst>
                    <a:ext uri="{9D8B030D-6E8A-4147-A177-3AD203B41FA5}">
                      <a16:colId xmlns:a16="http://schemas.microsoft.com/office/drawing/2014/main" val="2094319211"/>
                    </a:ext>
                  </a:extLst>
                </a:gridCol>
                <a:gridCol w="1378805">
                  <a:extLst>
                    <a:ext uri="{9D8B030D-6E8A-4147-A177-3AD203B41FA5}">
                      <a16:colId xmlns:a16="http://schemas.microsoft.com/office/drawing/2014/main" val="1008897623"/>
                    </a:ext>
                  </a:extLst>
                </a:gridCol>
              </a:tblGrid>
              <a:tr h="58852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9308165"/>
                  </a:ext>
                </a:extLst>
              </a:tr>
              <a:tr h="150990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Хлеб пшеничный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Мясо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896680"/>
                  </a:ext>
                </a:extLst>
              </a:tr>
              <a:tr h="120862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Хлеб ржаной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Рыба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814532"/>
                  </a:ext>
                </a:extLst>
              </a:tr>
              <a:tr h="120862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Мука пшеничная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сливочное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19225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2609D8A-E7A9-4A16-A462-CC02BFD51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36443"/>
              </p:ext>
            </p:extLst>
          </p:nvPr>
        </p:nvGraphicFramePr>
        <p:xfrm>
          <a:off x="6593769" y="1476218"/>
          <a:ext cx="5216842" cy="4515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880">
                  <a:extLst>
                    <a:ext uri="{9D8B030D-6E8A-4147-A177-3AD203B41FA5}">
                      <a16:colId xmlns:a16="http://schemas.microsoft.com/office/drawing/2014/main" val="3709111839"/>
                    </a:ext>
                  </a:extLst>
                </a:gridCol>
                <a:gridCol w="1159493">
                  <a:extLst>
                    <a:ext uri="{9D8B030D-6E8A-4147-A177-3AD203B41FA5}">
                      <a16:colId xmlns:a16="http://schemas.microsoft.com/office/drawing/2014/main" val="2140037762"/>
                    </a:ext>
                  </a:extLst>
                </a:gridCol>
                <a:gridCol w="1493030">
                  <a:extLst>
                    <a:ext uri="{9D8B030D-6E8A-4147-A177-3AD203B41FA5}">
                      <a16:colId xmlns:a16="http://schemas.microsoft.com/office/drawing/2014/main" val="1911293705"/>
                    </a:ext>
                  </a:extLst>
                </a:gridCol>
                <a:gridCol w="1242439">
                  <a:extLst>
                    <a:ext uri="{9D8B030D-6E8A-4147-A177-3AD203B41FA5}">
                      <a16:colId xmlns:a16="http://schemas.microsoft.com/office/drawing/2014/main" val="1991536088"/>
                    </a:ext>
                  </a:extLst>
                </a:gridCol>
              </a:tblGrid>
              <a:tr h="224454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Крупа, макароны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Молоко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 2,5%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(кефир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до 3,5%)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200                                                             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2135494"/>
                  </a:ext>
                </a:extLst>
              </a:tr>
              <a:tr h="114031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Картофель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Сметана жирностью 10%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987419"/>
                  </a:ext>
                </a:extLst>
              </a:tr>
              <a:tr h="113082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Овощи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Творог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9%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110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685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206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6DFC01D-8FB1-426D-8179-931F3F5CC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340719"/>
              </p:ext>
            </p:extLst>
          </p:nvPr>
        </p:nvGraphicFramePr>
        <p:xfrm>
          <a:off x="1607127" y="1177635"/>
          <a:ext cx="8894618" cy="4682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3781">
                  <a:extLst>
                    <a:ext uri="{9D8B030D-6E8A-4147-A177-3AD203B41FA5}">
                      <a16:colId xmlns:a16="http://schemas.microsoft.com/office/drawing/2014/main" val="496524329"/>
                    </a:ext>
                  </a:extLst>
                </a:gridCol>
                <a:gridCol w="1976914">
                  <a:extLst>
                    <a:ext uri="{9D8B030D-6E8A-4147-A177-3AD203B41FA5}">
                      <a16:colId xmlns:a16="http://schemas.microsoft.com/office/drawing/2014/main" val="1613869696"/>
                    </a:ext>
                  </a:extLst>
                </a:gridCol>
                <a:gridCol w="2545588">
                  <a:extLst>
                    <a:ext uri="{9D8B030D-6E8A-4147-A177-3AD203B41FA5}">
                      <a16:colId xmlns:a16="http://schemas.microsoft.com/office/drawing/2014/main" val="1653077289"/>
                    </a:ext>
                  </a:extLst>
                </a:gridCol>
                <a:gridCol w="2118335">
                  <a:extLst>
                    <a:ext uri="{9D8B030D-6E8A-4147-A177-3AD203B41FA5}">
                      <a16:colId xmlns:a16="http://schemas.microsoft.com/office/drawing/2014/main" val="1208642444"/>
                    </a:ext>
                  </a:extLst>
                </a:gridCol>
              </a:tblGrid>
              <a:tr h="129402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Томат-пюре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Яйцо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1/4 шт.                                                             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885984"/>
                  </a:ext>
                </a:extLst>
              </a:tr>
              <a:tr h="800776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Сахар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Соль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466710"/>
                  </a:ext>
                </a:extLst>
              </a:tr>
              <a:tr h="129402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растительное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Чай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0,5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2610982"/>
                  </a:ext>
                </a:extLst>
              </a:tr>
              <a:tr h="129402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Витамин С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150 мг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91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854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D025CB-7C20-42DA-9E0D-34EE1923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182339"/>
            <a:ext cx="9872871" cy="249332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Для дополнительной активизации работы печени и органов кроветворения в рацион вводится большое количество продуктов, содержащих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липотропные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вещества (творог, сыр, молоко, кефир, растительное масло, блюда из гречневой и овсяной круп), и ограничивается количество животных жиров — говяжьего, бараньего, свиного, различных жареных блюд, а также крепкие мясные, рыбные, грибные бульоны, копчености.</a:t>
            </a:r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16C944E-92CE-410D-A00D-3ABEE0332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850" y="4416945"/>
            <a:ext cx="3255999" cy="21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80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6A54D-91B4-4443-8BD9-64E3DD4CB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44454"/>
            <a:ext cx="9875520" cy="908482"/>
          </a:xfrm>
        </p:spPr>
        <p:txBody>
          <a:bodyPr/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Рацион № 4а см. табл. 7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D84C0-D76D-4C0F-8F5E-D9118F1D6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1" y="887767"/>
            <a:ext cx="10187556" cy="5628443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екомендуется для профилактики интоксикаций при производстве фосфорной кислоты, желтого и красного фосфора, фосфорного ангидрида, и других фосфорсодержащих соединений. Химический состав рациона: </a:t>
            </a:r>
          </a:p>
          <a:p>
            <a:pPr algn="just">
              <a:lnSpc>
                <a:spcPct val="16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белки — 54 г </a:t>
            </a:r>
          </a:p>
          <a:p>
            <a:pPr algn="just">
              <a:lnSpc>
                <a:spcPct val="16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жиры — 43 г </a:t>
            </a:r>
          </a:p>
          <a:p>
            <a:pPr algn="just">
              <a:lnSpc>
                <a:spcPct val="16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углеводы — 200 г </a:t>
            </a:r>
          </a:p>
          <a:p>
            <a:pPr algn="just">
              <a:lnSpc>
                <a:spcPct val="16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энергетическая ценность — 1368 ккал. </a:t>
            </a:r>
          </a:p>
          <a:p>
            <a:pPr marL="45720" indent="0" algn="just">
              <a:lnSpc>
                <a:spcPct val="16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Дополнительно: витамин С — 100 мг, витамин А — 2 мг.</a:t>
            </a:r>
          </a:p>
          <a:p>
            <a:pPr marL="45720" indent="0" algn="just">
              <a:lnSpc>
                <a:spcPct val="110000"/>
              </a:lnSpc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рационе присутствует значительное количество овощей и фруктов, снижено количество жиров и особенно животного происхождения; цельное молоко заменено кефиром. Все это способствует снижению всасывания фосфора в желудочно-кишечном тракте.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E1074F-E6B5-44D7-B791-B01050638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47" y="2104006"/>
            <a:ext cx="3195960" cy="23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5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F4CC82-8D15-497A-8A3C-21AB0BCA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950868"/>
            <a:ext cx="9872871" cy="295626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Оно преследует цель укрепления здоровья, предупреждения профессиональных отравлений и заболеваний. С помощью рационально построенных рационов обеспечивается повышение общей устойчивости организма, использование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антидотных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свойств компонентов пищи, их про­текторного воздействия на структуру и функцию наиболее поражаемых ор­ганов, компенсация избыточно расходуемых пищевых и биологически ак­тивных веществ в связи с воздействием ядов, ограничение их всасывания, замедление метаболизма и ускорение выведения из организма.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F1E4E3-9C9E-4BBC-9310-BF8546064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42" y="4804228"/>
            <a:ext cx="2072240" cy="17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15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AAA0B-916D-4EE3-8DF8-64F3B582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87928"/>
            <a:ext cx="9875520" cy="1356360"/>
          </a:xfrm>
        </p:spPr>
        <p:txBody>
          <a:bodyPr/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Рацион № 4а лечебно-профилактического питания                                          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7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A14856D-5311-4C2D-A023-2BA0B1D81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212408"/>
              </p:ext>
            </p:extLst>
          </p:nvPr>
        </p:nvGraphicFramePr>
        <p:xfrm>
          <a:off x="639085" y="1744288"/>
          <a:ext cx="5276806" cy="4620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074">
                  <a:extLst>
                    <a:ext uri="{9D8B030D-6E8A-4147-A177-3AD203B41FA5}">
                      <a16:colId xmlns:a16="http://schemas.microsoft.com/office/drawing/2014/main" val="851763538"/>
                    </a:ext>
                  </a:extLst>
                </a:gridCol>
                <a:gridCol w="1172821">
                  <a:extLst>
                    <a:ext uri="{9D8B030D-6E8A-4147-A177-3AD203B41FA5}">
                      <a16:colId xmlns:a16="http://schemas.microsoft.com/office/drawing/2014/main" val="2499742498"/>
                    </a:ext>
                  </a:extLst>
                </a:gridCol>
                <a:gridCol w="1510191">
                  <a:extLst>
                    <a:ext uri="{9D8B030D-6E8A-4147-A177-3AD203B41FA5}">
                      <a16:colId xmlns:a16="http://schemas.microsoft.com/office/drawing/2014/main" val="2698739541"/>
                    </a:ext>
                  </a:extLst>
                </a:gridCol>
                <a:gridCol w="1256720">
                  <a:extLst>
                    <a:ext uri="{9D8B030D-6E8A-4147-A177-3AD203B41FA5}">
                      <a16:colId xmlns:a16="http://schemas.microsoft.com/office/drawing/2014/main" val="2376251776"/>
                    </a:ext>
                  </a:extLst>
                </a:gridCol>
              </a:tblGrid>
              <a:tr h="76792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844970"/>
                  </a:ext>
                </a:extLst>
              </a:tr>
              <a:tr h="145432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Хлеб пшеничный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210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Сахар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6830011"/>
                  </a:ext>
                </a:extLst>
              </a:tr>
              <a:tr h="123434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Мука пшеничная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растительное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5100977"/>
                  </a:ext>
                </a:extLst>
              </a:tr>
              <a:tr h="116413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Сухари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3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Мясо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110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945643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8876E1-A497-4135-8148-513368548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368717"/>
              </p:ext>
            </p:extLst>
          </p:nvPr>
        </p:nvGraphicFramePr>
        <p:xfrm>
          <a:off x="6544412" y="1744288"/>
          <a:ext cx="5276806" cy="4609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075">
                  <a:extLst>
                    <a:ext uri="{9D8B030D-6E8A-4147-A177-3AD203B41FA5}">
                      <a16:colId xmlns:a16="http://schemas.microsoft.com/office/drawing/2014/main" val="2043094136"/>
                    </a:ext>
                  </a:extLst>
                </a:gridCol>
                <a:gridCol w="1172820">
                  <a:extLst>
                    <a:ext uri="{9D8B030D-6E8A-4147-A177-3AD203B41FA5}">
                      <a16:colId xmlns:a16="http://schemas.microsoft.com/office/drawing/2014/main" val="1344512103"/>
                    </a:ext>
                  </a:extLst>
                </a:gridCol>
                <a:gridCol w="1510191">
                  <a:extLst>
                    <a:ext uri="{9D8B030D-6E8A-4147-A177-3AD203B41FA5}">
                      <a16:colId xmlns:a16="http://schemas.microsoft.com/office/drawing/2014/main" val="1383164139"/>
                    </a:ext>
                  </a:extLst>
                </a:gridCol>
                <a:gridCol w="1256720">
                  <a:extLst>
                    <a:ext uri="{9D8B030D-6E8A-4147-A177-3AD203B41FA5}">
                      <a16:colId xmlns:a16="http://schemas.microsoft.com/office/drawing/2014/main" val="325837769"/>
                    </a:ext>
                  </a:extLst>
                </a:gridCol>
              </a:tblGrid>
              <a:tr h="114389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</a:rPr>
                        <a:t>Перловка и макаронные изделия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сливочное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                                                             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445409"/>
                  </a:ext>
                </a:extLst>
              </a:tr>
              <a:tr h="10461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Рис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10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Яйцо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 шт.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545830"/>
                  </a:ext>
                </a:extLst>
              </a:tr>
              <a:tr h="10461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Вермишель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Кефир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до 3,5%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125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375666"/>
                  </a:ext>
                </a:extLst>
              </a:tr>
              <a:tr h="10461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Картофель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213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Сметана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23                                                            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50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3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8DF66FB-ACFE-4858-B5AB-E36FE3DB3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772936"/>
              </p:ext>
            </p:extLst>
          </p:nvPr>
        </p:nvGraphicFramePr>
        <p:xfrm>
          <a:off x="1274619" y="1399309"/>
          <a:ext cx="9850580" cy="4655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009">
                  <a:extLst>
                    <a:ext uri="{9D8B030D-6E8A-4147-A177-3AD203B41FA5}">
                      <a16:colId xmlns:a16="http://schemas.microsoft.com/office/drawing/2014/main" val="1261758938"/>
                    </a:ext>
                  </a:extLst>
                </a:gridCol>
                <a:gridCol w="2189386">
                  <a:extLst>
                    <a:ext uri="{9D8B030D-6E8A-4147-A177-3AD203B41FA5}">
                      <a16:colId xmlns:a16="http://schemas.microsoft.com/office/drawing/2014/main" val="241884524"/>
                    </a:ext>
                  </a:extLst>
                </a:gridCol>
                <a:gridCol w="2819179">
                  <a:extLst>
                    <a:ext uri="{9D8B030D-6E8A-4147-A177-3AD203B41FA5}">
                      <a16:colId xmlns:a16="http://schemas.microsoft.com/office/drawing/2014/main" val="221104719"/>
                    </a:ext>
                  </a:extLst>
                </a:gridCol>
                <a:gridCol w="2346006">
                  <a:extLst>
                    <a:ext uri="{9D8B030D-6E8A-4147-A177-3AD203B41FA5}">
                      <a16:colId xmlns:a16="http://schemas.microsoft.com/office/drawing/2014/main" val="2176624294"/>
                    </a:ext>
                  </a:extLst>
                </a:gridCol>
              </a:tblGrid>
              <a:tr h="2392336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Овощи (капуста, свекла, морковь, зеленый горошек, лук репчатый, зелень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242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Творог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9%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446965"/>
                  </a:ext>
                </a:extLst>
              </a:tr>
              <a:tr h="1131396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Фрукты, ягоды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Витамин С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 мг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321291"/>
                  </a:ext>
                </a:extLst>
              </a:tr>
              <a:tr h="11313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Витамин В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 мг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889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448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D4193-12AB-411B-937F-0FE76BFB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Рацион № 4б см. </a:t>
            </a:r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</a:rPr>
              <a:t>т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абл. 8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CBC708-9037-4736-A060-515448BE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77405"/>
            <a:ext cx="9872871" cy="3103190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60000"/>
              </a:lnSpc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редназначен для работающих в производстве ацетоуксусной кислоты, анилина, производных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анизидина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нитропроизводных бензола, толуола и др. При воздействии этих соединений поражаются центральная и периферическая нервная система, печень, мочевыводящие пути, зрение, кожа и слизистые оболочки дыхательных путей. Все эти вещества содержат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амино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и нитрогруппы, оказывающие токсическое действие на кровь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(образуется метгемоглобин), что приводит к гипоксии. Двуядерные соединения бензола (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бензидин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нафтиламин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обладают канцерогенным действием.</a:t>
            </a:r>
            <a:endParaRPr lang="ru-RU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C1E1F9A-A7A7-423F-9898-FEFE3E5FA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27" y="4793942"/>
            <a:ext cx="3684530" cy="17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54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BC58F0-023E-46D1-834C-BF03D7353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293921"/>
            <a:ext cx="9872871" cy="427015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Химический состав рациона: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белки — 56 г, в том числе животные — 32 г,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жиры — 56 г, в том числе растительные — 32 г,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углеводы — 164 г, в том числе моно- и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дисахара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— 46 г,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органические кислоты — 4 г,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витамины: С — 87 мг, — 0,95 мг, В — 1,1 мг, В</a:t>
            </a:r>
            <a:r>
              <a:rPr lang="ru-RU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— 1,8 мг, РР - 9,6 мг, А — 0,5 мг, Е — 19 мг, (β-каротин 6,6 мг.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Энергетическая ценность рациона составляет 1384 ккал. </a:t>
            </a:r>
          </a:p>
          <a:p>
            <a:pPr marL="4572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Дополнительно выдаются: витамины С — 100 мг,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Bj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— 2 мг, В, — 2 мг, В</a:t>
            </a:r>
            <a:r>
              <a:rPr lang="ru-RU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— 3 мг, РР — 20 мг, Е — 10 мг,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глутаминовая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кислота — 500 мг.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359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8F64B-E1AC-47C9-948A-6C5A6FA6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72103"/>
            <a:ext cx="9875520" cy="1356360"/>
          </a:xfrm>
        </p:spPr>
        <p:txBody>
          <a:bodyPr/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Рацион № 4б лечебно-профилактического питания                                          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8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8334B6F-E4FB-44B8-B6DB-E0E74612D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070284"/>
              </p:ext>
            </p:extLst>
          </p:nvPr>
        </p:nvGraphicFramePr>
        <p:xfrm>
          <a:off x="560402" y="1781019"/>
          <a:ext cx="5720152" cy="4700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413">
                  <a:extLst>
                    <a:ext uri="{9D8B030D-6E8A-4147-A177-3AD203B41FA5}">
                      <a16:colId xmlns:a16="http://schemas.microsoft.com/office/drawing/2014/main" val="955885711"/>
                    </a:ext>
                  </a:extLst>
                </a:gridCol>
                <a:gridCol w="1271358">
                  <a:extLst>
                    <a:ext uri="{9D8B030D-6E8A-4147-A177-3AD203B41FA5}">
                      <a16:colId xmlns:a16="http://schemas.microsoft.com/office/drawing/2014/main" val="1795507857"/>
                    </a:ext>
                  </a:extLst>
                </a:gridCol>
                <a:gridCol w="1637074">
                  <a:extLst>
                    <a:ext uri="{9D8B030D-6E8A-4147-A177-3AD203B41FA5}">
                      <a16:colId xmlns:a16="http://schemas.microsoft.com/office/drawing/2014/main" val="4021338682"/>
                    </a:ext>
                  </a:extLst>
                </a:gridCol>
                <a:gridCol w="1362307">
                  <a:extLst>
                    <a:ext uri="{9D8B030D-6E8A-4147-A177-3AD203B41FA5}">
                      <a16:colId xmlns:a16="http://schemas.microsoft.com/office/drawing/2014/main" val="2817924718"/>
                    </a:ext>
                  </a:extLst>
                </a:gridCol>
              </a:tblGrid>
              <a:tr h="60957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160322"/>
                  </a:ext>
                </a:extLst>
              </a:tr>
              <a:tr h="156391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Хлеб пшеничный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Соки фруктовые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165910"/>
                  </a:ext>
                </a:extLst>
              </a:tr>
              <a:tr h="125185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Хлеб ржаной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Сахар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521156"/>
                  </a:ext>
                </a:extLst>
              </a:tr>
              <a:tr h="127527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Мука пшеничная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16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растительное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2911413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670B867-CDEC-4924-BD7C-F410FB4F2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833003"/>
              </p:ext>
            </p:extLst>
          </p:nvPr>
        </p:nvGraphicFramePr>
        <p:xfrm>
          <a:off x="6863152" y="1791055"/>
          <a:ext cx="4768446" cy="4694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655">
                  <a:extLst>
                    <a:ext uri="{9D8B030D-6E8A-4147-A177-3AD203B41FA5}">
                      <a16:colId xmlns:a16="http://schemas.microsoft.com/office/drawing/2014/main" val="2160677993"/>
                    </a:ext>
                  </a:extLst>
                </a:gridCol>
                <a:gridCol w="1282693">
                  <a:extLst>
                    <a:ext uri="{9D8B030D-6E8A-4147-A177-3AD203B41FA5}">
                      <a16:colId xmlns:a16="http://schemas.microsoft.com/office/drawing/2014/main" val="3442162728"/>
                    </a:ext>
                  </a:extLst>
                </a:gridCol>
                <a:gridCol w="1282693">
                  <a:extLst>
                    <a:ext uri="{9D8B030D-6E8A-4147-A177-3AD203B41FA5}">
                      <a16:colId xmlns:a16="http://schemas.microsoft.com/office/drawing/2014/main" val="177054719"/>
                    </a:ext>
                  </a:extLst>
                </a:gridCol>
                <a:gridCol w="1067405">
                  <a:extLst>
                    <a:ext uri="{9D8B030D-6E8A-4147-A177-3AD203B41FA5}">
                      <a16:colId xmlns:a16="http://schemas.microsoft.com/office/drawing/2014/main" val="946862821"/>
                    </a:ext>
                  </a:extLst>
                </a:gridCol>
              </a:tblGrid>
              <a:tr h="11475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Крупа (пшено,</a:t>
                      </a: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гречка, рис)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сливочное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18                                                           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204729"/>
                  </a:ext>
                </a:extLst>
              </a:tr>
              <a:tr h="972528">
                <a:tc row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Макаронные изделия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Картофель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Мясо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8227550"/>
                  </a:ext>
                </a:extLst>
              </a:tr>
              <a:tr h="1179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170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Курица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37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656434"/>
                  </a:ext>
                </a:extLst>
              </a:tr>
              <a:tr h="117977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Овощи 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Печень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913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472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7B17FDE-27C6-4692-97D0-62F44FD9EB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458538"/>
              </p:ext>
            </p:extLst>
          </p:nvPr>
        </p:nvGraphicFramePr>
        <p:xfrm>
          <a:off x="699654" y="1384762"/>
          <a:ext cx="5230090" cy="4088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5237">
                  <a:extLst>
                    <a:ext uri="{9D8B030D-6E8A-4147-A177-3AD203B41FA5}">
                      <a16:colId xmlns:a16="http://schemas.microsoft.com/office/drawing/2014/main" val="2529734553"/>
                    </a:ext>
                  </a:extLst>
                </a:gridCol>
                <a:gridCol w="1162438">
                  <a:extLst>
                    <a:ext uri="{9D8B030D-6E8A-4147-A177-3AD203B41FA5}">
                      <a16:colId xmlns:a16="http://schemas.microsoft.com/office/drawing/2014/main" val="3415210409"/>
                    </a:ext>
                  </a:extLst>
                </a:gridCol>
                <a:gridCol w="1496821">
                  <a:extLst>
                    <a:ext uri="{9D8B030D-6E8A-4147-A177-3AD203B41FA5}">
                      <a16:colId xmlns:a16="http://schemas.microsoft.com/office/drawing/2014/main" val="1983323246"/>
                    </a:ext>
                  </a:extLst>
                </a:gridCol>
                <a:gridCol w="1245594">
                  <a:extLst>
                    <a:ext uri="{9D8B030D-6E8A-4147-A177-3AD203B41FA5}">
                      <a16:colId xmlns:a16="http://schemas.microsoft.com/office/drawing/2014/main" val="4242134629"/>
                    </a:ext>
                  </a:extLst>
                </a:gridCol>
              </a:tblGrid>
              <a:tr h="124477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Капуста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Молоко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менее  2,5%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142                                                            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486081"/>
                  </a:ext>
                </a:extLst>
              </a:tr>
              <a:tr h="35416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Морковь,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Рыба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36279"/>
                  </a:ext>
                </a:extLst>
              </a:tr>
              <a:tr h="124477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Свекла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Сметана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28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8437570"/>
                  </a:ext>
                </a:extLst>
              </a:tr>
              <a:tr h="1244771"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effectLst/>
                      </a:endParaRP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Зелень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Творог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9%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18619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4CE7DE3-A5B2-4F82-AEAD-8D65110F5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07371"/>
              </p:ext>
            </p:extLst>
          </p:nvPr>
        </p:nvGraphicFramePr>
        <p:xfrm>
          <a:off x="6844145" y="1384762"/>
          <a:ext cx="4648201" cy="4088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794">
                  <a:extLst>
                    <a:ext uri="{9D8B030D-6E8A-4147-A177-3AD203B41FA5}">
                      <a16:colId xmlns:a16="http://schemas.microsoft.com/office/drawing/2014/main" val="1997144939"/>
                    </a:ext>
                  </a:extLst>
                </a:gridCol>
                <a:gridCol w="1033107">
                  <a:extLst>
                    <a:ext uri="{9D8B030D-6E8A-4147-A177-3AD203B41FA5}">
                      <a16:colId xmlns:a16="http://schemas.microsoft.com/office/drawing/2014/main" val="3913351968"/>
                    </a:ext>
                  </a:extLst>
                </a:gridCol>
                <a:gridCol w="1330288">
                  <a:extLst>
                    <a:ext uri="{9D8B030D-6E8A-4147-A177-3AD203B41FA5}">
                      <a16:colId xmlns:a16="http://schemas.microsoft.com/office/drawing/2014/main" val="425144860"/>
                    </a:ext>
                  </a:extLst>
                </a:gridCol>
                <a:gridCol w="1107012">
                  <a:extLst>
                    <a:ext uri="{9D8B030D-6E8A-4147-A177-3AD203B41FA5}">
                      <a16:colId xmlns:a16="http://schemas.microsoft.com/office/drawing/2014/main" val="2424194044"/>
                    </a:ext>
                  </a:extLst>
                </a:gridCol>
              </a:tblGrid>
              <a:tr h="1012330"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effectLst/>
                      </a:endParaRP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Редис, редька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Яйцо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6253985"/>
                  </a:ext>
                </a:extLst>
              </a:tr>
              <a:tr h="1012330"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effectLst/>
                      </a:endParaRP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Огурцы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Томат-паста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497407"/>
                  </a:ext>
                </a:extLst>
              </a:tr>
              <a:tr h="1051486"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effectLst/>
                      </a:endParaRP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Лук репчатый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Лимон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098491"/>
                  </a:ext>
                </a:extLst>
              </a:tr>
              <a:tr h="1012330"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effectLst/>
                      </a:endParaRP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Яблоки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Чай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0,1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5477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827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C20C16-B08B-44FE-B5BC-ED593E29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09700"/>
            <a:ext cx="9872871" cy="4038600"/>
          </a:xfrm>
        </p:spPr>
        <p:txBody>
          <a:bodyPr/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рационе увеличена доля животных белков и растительных жиров, способствующих нейтрализации вредных компонентов производства, попадающих в организм работников. Животные жиры заменяются сливочным или растительным маслами, можно включать супы на неконцентрированных бульонах, овощных отварах, молоке. Кроме яблок можно дополнительно использовать лимоны, смородину, крыжовник, рябину, шиповник, соки фруктовые и овощные. Для приготовления мясных блюд не используют жирные сорта свинины, баранины, гусей, уток, а также животные жиры (говяжий, свиной, бараний). Из рациона работников исключают острые закуски, копчености, соленую рыбу, колбасные изделия и мясные консервы.</a:t>
            </a:r>
            <a:endParaRPr lang="ru-RU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E9E62D9-ED48-462D-A8FE-AAE123AA1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984" y="4779672"/>
            <a:ext cx="2364702" cy="177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58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CCB17-3B6B-412B-B73B-ACCA119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Рацион № 5 см. табл. 9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ECECA4-22CA-4DBD-8881-76A7844B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518082"/>
            <a:ext cx="9973034" cy="473031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редназначен для работающих на производстве соединений бария, марганца, бериллия, катализаторов на основе хрома и марганца, карбонильного никеля, органических соединений, содержащих бром, фосфорорганических соединений, ядохимикатов, синтетического каучука и др. Эта группа веществ оказывает токсическое действие преимущественно на центральную и периферическую нервную систему, поэтому рацион направлен на защиту нервной системы за счет лецитина, содержащегося в яичном желтке, молоке, твороге, сметане, сливках, а также за счет полиненасыщенных жирных кислот, входящих в состав растительных масел. Химический состав рациона: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белки — 58 г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жиры — 53 г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углеводы — 172 г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энергетическая ценность — 1438 ккал </a:t>
            </a:r>
          </a:p>
          <a:p>
            <a:pPr marL="45720" indent="0" algn="just"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Д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ополнительно выдается витамин С — 150 мг, и витамин — 4 мг.</a:t>
            </a:r>
            <a:endParaRPr lang="ru-RU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EEF2BA2E-526D-417B-B064-7C5FF3015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884" y="5033639"/>
            <a:ext cx="2634516" cy="148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8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BB603-6E49-4D5E-9414-9678BD12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65875"/>
            <a:ext cx="9875520" cy="1356360"/>
          </a:xfrm>
        </p:spPr>
        <p:txBody>
          <a:bodyPr/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Рацион № 5 лечебно-профилактического питания                                            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9</a:t>
            </a:r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3452A78-F6D7-4EAD-9154-C4F636C65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201890"/>
              </p:ext>
            </p:extLst>
          </p:nvPr>
        </p:nvGraphicFramePr>
        <p:xfrm>
          <a:off x="528247" y="1522235"/>
          <a:ext cx="5415352" cy="4849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180">
                  <a:extLst>
                    <a:ext uri="{9D8B030D-6E8A-4147-A177-3AD203B41FA5}">
                      <a16:colId xmlns:a16="http://schemas.microsoft.com/office/drawing/2014/main" val="2553271282"/>
                    </a:ext>
                  </a:extLst>
                </a:gridCol>
                <a:gridCol w="1203614">
                  <a:extLst>
                    <a:ext uri="{9D8B030D-6E8A-4147-A177-3AD203B41FA5}">
                      <a16:colId xmlns:a16="http://schemas.microsoft.com/office/drawing/2014/main" val="565339903"/>
                    </a:ext>
                  </a:extLst>
                </a:gridCol>
                <a:gridCol w="1549842">
                  <a:extLst>
                    <a:ext uri="{9D8B030D-6E8A-4147-A177-3AD203B41FA5}">
                      <a16:colId xmlns:a16="http://schemas.microsoft.com/office/drawing/2014/main" val="1906887550"/>
                    </a:ext>
                  </a:extLst>
                </a:gridCol>
                <a:gridCol w="1289716">
                  <a:extLst>
                    <a:ext uri="{9D8B030D-6E8A-4147-A177-3AD203B41FA5}">
                      <a16:colId xmlns:a16="http://schemas.microsoft.com/office/drawing/2014/main" val="3777891356"/>
                    </a:ext>
                  </a:extLst>
                </a:gridCol>
              </a:tblGrid>
              <a:tr h="104172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                                                                                                                   Таблица 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Дневная норма, 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673580"/>
                  </a:ext>
                </a:extLst>
              </a:tr>
              <a:tr h="132056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Хлеб пшеничный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Мясо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13286"/>
                  </a:ext>
                </a:extLst>
              </a:tr>
              <a:tr h="1057059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Хлеб ржаной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Рыба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6358131"/>
                  </a:ext>
                </a:extLst>
              </a:tr>
              <a:tr h="1057059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Мука пшеничная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3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Печень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2844786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503659B-9719-48CC-8A44-D868E3BCD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42266"/>
              </p:ext>
            </p:extLst>
          </p:nvPr>
        </p:nvGraphicFramePr>
        <p:xfrm>
          <a:off x="6248401" y="1522236"/>
          <a:ext cx="5415352" cy="4861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180">
                  <a:extLst>
                    <a:ext uri="{9D8B030D-6E8A-4147-A177-3AD203B41FA5}">
                      <a16:colId xmlns:a16="http://schemas.microsoft.com/office/drawing/2014/main" val="1530779304"/>
                    </a:ext>
                  </a:extLst>
                </a:gridCol>
                <a:gridCol w="1203614">
                  <a:extLst>
                    <a:ext uri="{9D8B030D-6E8A-4147-A177-3AD203B41FA5}">
                      <a16:colId xmlns:a16="http://schemas.microsoft.com/office/drawing/2014/main" val="3642738552"/>
                    </a:ext>
                  </a:extLst>
                </a:gridCol>
                <a:gridCol w="1549842">
                  <a:extLst>
                    <a:ext uri="{9D8B030D-6E8A-4147-A177-3AD203B41FA5}">
                      <a16:colId xmlns:a16="http://schemas.microsoft.com/office/drawing/2014/main" val="3258151080"/>
                    </a:ext>
                  </a:extLst>
                </a:gridCol>
                <a:gridCol w="1289716">
                  <a:extLst>
                    <a:ext uri="{9D8B030D-6E8A-4147-A177-3AD203B41FA5}">
                      <a16:colId xmlns:a16="http://schemas.microsoft.com/office/drawing/2014/main" val="1226650252"/>
                    </a:ext>
                  </a:extLst>
                </a:gridCol>
              </a:tblGrid>
              <a:tr h="133411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Картофель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125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сливочное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256244"/>
                  </a:ext>
                </a:extLst>
              </a:tr>
              <a:tr h="2351165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/>
                      <a:endParaRPr lang="ru-RU" sz="1600" dirty="0">
                        <a:effectLst/>
                      </a:endParaRPr>
                    </a:p>
                    <a:p>
                      <a:pPr algn="l"/>
                      <a:r>
                        <a:rPr lang="ru-RU" sz="1600" dirty="0">
                          <a:effectLst/>
                        </a:rPr>
                        <a:t>Крупа и макаронные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изделия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Молоко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 2,5%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(кефир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до 3,5%)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200                                                             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876882"/>
                  </a:ext>
                </a:extLst>
              </a:tr>
              <a:tr h="1175829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Овощи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Сметана жирностью 10%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476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367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DD29694-AD88-4163-B055-E86F13AC5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543652"/>
              </p:ext>
            </p:extLst>
          </p:nvPr>
        </p:nvGraphicFramePr>
        <p:xfrm>
          <a:off x="1849582" y="1508760"/>
          <a:ext cx="8492835" cy="4427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1975">
                  <a:extLst>
                    <a:ext uri="{9D8B030D-6E8A-4147-A177-3AD203B41FA5}">
                      <a16:colId xmlns:a16="http://schemas.microsoft.com/office/drawing/2014/main" val="2058193340"/>
                    </a:ext>
                  </a:extLst>
                </a:gridCol>
                <a:gridCol w="1887613">
                  <a:extLst>
                    <a:ext uri="{9D8B030D-6E8A-4147-A177-3AD203B41FA5}">
                      <a16:colId xmlns:a16="http://schemas.microsoft.com/office/drawing/2014/main" val="24450177"/>
                    </a:ext>
                  </a:extLst>
                </a:gridCol>
                <a:gridCol w="2430600">
                  <a:extLst>
                    <a:ext uri="{9D8B030D-6E8A-4147-A177-3AD203B41FA5}">
                      <a16:colId xmlns:a16="http://schemas.microsoft.com/office/drawing/2014/main" val="1014320900"/>
                    </a:ext>
                  </a:extLst>
                </a:gridCol>
                <a:gridCol w="2022647">
                  <a:extLst>
                    <a:ext uri="{9D8B030D-6E8A-4147-A177-3AD203B41FA5}">
                      <a16:colId xmlns:a16="http://schemas.microsoft.com/office/drawing/2014/main" val="2631237169"/>
                    </a:ext>
                  </a:extLst>
                </a:gridCol>
              </a:tblGrid>
              <a:tr h="124802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Томат-пюре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  3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Творог жирностью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9%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8422940"/>
                  </a:ext>
                </a:extLst>
              </a:tr>
              <a:tr h="903599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Сахар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40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Яйцо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 шт.                                                              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249624"/>
                  </a:ext>
                </a:extLst>
              </a:tr>
              <a:tr h="112884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растительное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Соль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4345040"/>
                  </a:ext>
                </a:extLst>
              </a:tr>
              <a:tr h="90359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Чай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0,5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0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92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1194CF-DBF5-4E9D-9C65-DE916A82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065320"/>
            <a:ext cx="9872871" cy="4323426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Профилактика профессиональных заболеваний является одной из важнейших государственных и медицинских задач. Она осуществляется комплексом различных санитарно-гигиенических и медико-биологических мероприятий, среди которых важное место отводится лечебно-профилактическому питанию.</a:t>
            </a:r>
          </a:p>
          <a:p>
            <a:pPr marL="4572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Основные задачи лечебно-профилактического питания работников, занятых во вредных условиях труда, относятся: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повышение защитной функции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предотвращающей проникновения внутрь организма чужеродных химических, радиоактивных, биологических и других веществ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регуляция процессов нейтрализации промышленных ядов, эндотоксинов и других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ксенобиотиков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расщепление их, замедление всасывания, связывание, выведение из организма; улучшение функционального состояния пораженных органов и систем организма, на которые преимущественно могут воздействовать вредные факторы производства.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805E2E-BCB7-45ED-9058-8A464340C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656" y="5095240"/>
            <a:ext cx="2082799" cy="14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50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2F6C4A-A873-4909-BAEF-8B67A94C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79788"/>
            <a:ext cx="9872871" cy="3898423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60000"/>
              </a:lnSpc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Во всех вышеперечисленных лечебно-профилактических рационах при отсутствии свежих овощей для приготовления блюд допускается использование хорошо вымоченных (с целью удаления хлористого натрия, острых специй и приправ) соленых, квашеных и маринованных овощей, и предусмотренное рационами питание следует готовить в виде отварных и паровых, а также печеных и тушеных (без предварительного обжаривания) блюд. Кроме того, для всех сотрудников вредных производств рекомендуется расширять в рационах питания ассортимент свежих овощей, фруктов и ягод за счет таких продуктов, как капуста, кабачки, тыква, огурцы, брюква, репа, салат, яблоки, груши, сливы, виноград, черноплодная рябина.</a:t>
            </a:r>
            <a:endParaRPr lang="ru-RU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3DF19A7E-7244-48E1-9EF1-C287CDBAA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51" y="4926001"/>
            <a:ext cx="2398365" cy="15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4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B4725A-84BC-4CD7-B172-FCE6978B8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09700"/>
            <a:ext cx="9872871" cy="4038600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Исходя из этого, основными принципами лечебно-профилактического питания являются: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ускорение метаболизма ядов и выведения их из организма;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замедление всасывания ядовитых веществ в желудочно-кишечном тракте;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антидотных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свойств (прекращающих или ослабляющих действие яда на организм) компонентов пищи в зависимости от природы вредного фактора и характера его действия;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общей резистентности организма и функциональных способностей наиболее поражаемых органов;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компенсация повышенных затрат биологически активных веществ в связи с детоксикацией ядов и действием вредных веществ и физических факторов.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2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3E037F-6478-4C79-B934-631548094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216242"/>
            <a:ext cx="9872871" cy="4208016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нашей стране Приказом Минздравсоцразвития России от 16.02.2009 № 46н утвержден Перечень производств см. табл. 1, а также профессий и должностей, связанный с особо вредными условиями труда.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этом Перечне присутствуют все профессии (аппаратчики, техники, инженеры, лаборанты, загрузчики, вальцовщики, водители, сталевары, заливщики металла, литейщики, паяльщики,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лакоразводчики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кварцедувы, врачи, фельдшеры, машинисты, прессовщики, слесари, горнорабочие, электросварщики, дробильщики, проходчики, взрывники, бурильщики, разливщики ртути, подсобные рабочие и др.) и должности (начальник смены, мастер, лаборант, гардеробщик, контролер и др.) работников, контактирующих с особо вредными химическими веществами или физическими явлениями (всего 3222 профессии и должности).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12B4E3-80DF-4D18-9F09-6AC64B3C0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22" y="5098472"/>
            <a:ext cx="2239241" cy="149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0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9032B7-C56A-45C0-AC53-E15D7372C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38183"/>
            <a:ext cx="9872871" cy="3941685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60000"/>
              </a:lnSpc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Работникам данного Перечня предоставляется бесплатное лечебно-профилактическое питание и витамины. Вид и объем профилактического питания определяется характером действующего агента, продолжительностью контакта с ним, условиями производственной среды. Лечебно-профилактическое питание выдается работникам в дни фактического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выполнения ими работы в производствах при условии занятости на указанной работе не менее половины рабочего дня, а также в дни болезни с временной утратой трудоспособности, если заболевание по своему характеру является профессиональным и заболевший не госпитализирован.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7806C3-A442-4DB8-9823-2AF02B234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17" y="4768629"/>
            <a:ext cx="3172567" cy="178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2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52F9C-F0AD-47CA-9EC1-2C340BE3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588" y="193964"/>
            <a:ext cx="9875520" cy="1356360"/>
          </a:xfrm>
        </p:spPr>
        <p:txBody>
          <a:bodyPr/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отраслей, в которых выделены особо вредные производства               Таблица 1</a:t>
            </a: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D1157C7-DDEA-4DBC-8FB7-52B801BF1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660573"/>
              </p:ext>
            </p:extLst>
          </p:nvPr>
        </p:nvGraphicFramePr>
        <p:xfrm>
          <a:off x="1343892" y="820400"/>
          <a:ext cx="9705108" cy="5608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2004">
                  <a:extLst>
                    <a:ext uri="{9D8B030D-6E8A-4147-A177-3AD203B41FA5}">
                      <a16:colId xmlns:a16="http://schemas.microsoft.com/office/drawing/2014/main" val="1476881665"/>
                    </a:ext>
                  </a:extLst>
                </a:gridCol>
                <a:gridCol w="4853104">
                  <a:extLst>
                    <a:ext uri="{9D8B030D-6E8A-4147-A177-3AD203B41FA5}">
                      <a16:colId xmlns:a16="http://schemas.microsoft.com/office/drawing/2014/main" val="2877074610"/>
                    </a:ext>
                  </a:extLst>
                </a:gridCol>
              </a:tblGrid>
              <a:tr h="25504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Рационы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/>
                </a:tc>
                <a:extLst>
                  <a:ext uri="{0D108BD9-81ED-4DB2-BD59-A6C34878D82A}">
                    <a16:rowId xmlns:a16="http://schemas.microsoft.com/office/drawing/2014/main" val="2959580136"/>
                  </a:ext>
                </a:extLst>
              </a:tr>
              <a:tr h="25504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I. Химические производства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2-5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/>
                </a:tc>
                <a:extLst>
                  <a:ext uri="{0D108BD9-81ED-4DB2-BD59-A6C34878D82A}">
                    <a16:rowId xmlns:a16="http://schemas.microsoft.com/office/drawing/2014/main" val="1103370397"/>
                  </a:ext>
                </a:extLst>
              </a:tr>
              <a:tr h="3323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II</a:t>
                      </a:r>
                      <a:r>
                        <a:rPr lang="ru-RU" sz="1600" dirty="0">
                          <a:effectLst/>
                        </a:rPr>
                        <a:t>. Производства цветной металлургии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1-5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/>
                </a:tc>
                <a:extLst>
                  <a:ext uri="{0D108BD9-81ED-4DB2-BD59-A6C34878D82A}">
                    <a16:rowId xmlns:a16="http://schemas.microsoft.com/office/drawing/2014/main" val="2672783802"/>
                  </a:ext>
                </a:extLst>
              </a:tr>
              <a:tr h="61696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III. Электротехническое и радиотехническое производства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2-5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/>
                </a:tc>
                <a:extLst>
                  <a:ext uri="{0D108BD9-81ED-4DB2-BD59-A6C34878D82A}">
                    <a16:rowId xmlns:a16="http://schemas.microsoft.com/office/drawing/2014/main" val="487590515"/>
                  </a:ext>
                </a:extLst>
              </a:tr>
              <a:tr h="33235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IV. Производство ртутных термометров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extLst>
                  <a:ext uri="{0D108BD9-81ED-4DB2-BD59-A6C34878D82A}">
                    <a16:rowId xmlns:a16="http://schemas.microsoft.com/office/drawing/2014/main" val="4280682426"/>
                  </a:ext>
                </a:extLst>
              </a:tr>
              <a:tr h="134079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V. Работы с радиоактивными веществами и источниками ионизирующих излучений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extLst>
                  <a:ext uri="{0D108BD9-81ED-4DB2-BD59-A6C34878D82A}">
                    <a16:rowId xmlns:a16="http://schemas.microsoft.com/office/drawing/2014/main" val="2078150506"/>
                  </a:ext>
                </a:extLst>
              </a:tr>
              <a:tr h="52258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VI. Работы по погрузке и выгрузке апатита в морских и речных портах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extLst>
                  <a:ext uri="{0D108BD9-81ED-4DB2-BD59-A6C34878D82A}">
                    <a16:rowId xmlns:a16="http://schemas.microsoft.com/office/drawing/2014/main" val="368750565"/>
                  </a:ext>
                </a:extLst>
              </a:tr>
              <a:tr h="52258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VII. Работы в условиях повышенного атмосферного давления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extLst>
                  <a:ext uri="{0D108BD9-81ED-4DB2-BD59-A6C34878D82A}">
                    <a16:rowId xmlns:a16="http://schemas.microsoft.com/office/drawing/2014/main" val="870194983"/>
                  </a:ext>
                </a:extLst>
              </a:tr>
              <a:tr h="38521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VIII. Производства черной металлургии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витамины, 2а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extLst>
                  <a:ext uri="{0D108BD9-81ED-4DB2-BD59-A6C34878D82A}">
                    <a16:rowId xmlns:a16="http://schemas.microsoft.com/office/drawing/2014/main" val="2993138391"/>
                  </a:ext>
                </a:extLst>
              </a:tr>
              <a:tr h="52258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IX. Производства пищевой промышленности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4, витамины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extLst>
                  <a:ext uri="{0D108BD9-81ED-4DB2-BD59-A6C34878D82A}">
                    <a16:rowId xmlns:a16="http://schemas.microsoft.com/office/drawing/2014/main" val="2001174469"/>
                  </a:ext>
                </a:extLst>
              </a:tr>
              <a:tr h="52258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X. Работы, связанные с хранением и уничтожением химического оружия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2" marR="61842" marT="0" marB="0" anchor="ctr"/>
                </a:tc>
                <a:extLst>
                  <a:ext uri="{0D108BD9-81ED-4DB2-BD59-A6C34878D82A}">
                    <a16:rowId xmlns:a16="http://schemas.microsoft.com/office/drawing/2014/main" val="140033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51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D38B73-3B69-4A7A-9312-CA002FAC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441863"/>
            <a:ext cx="9872871" cy="226330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Для нейтрализации негативных последствий воздействия особо вредных условий труда разработано пять рационов лечебно-профилактического питания. Их составление основано на принципе соответствия защитной активности рациона специфике влияния вредного воздействия. Вредные вещества при этом объединяются по признаку однородности механизма их действия.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128F9F-E77D-46B9-8288-75124067F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08" y="4160959"/>
            <a:ext cx="2391047" cy="23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9779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209</TotalTime>
  <Words>3763</Words>
  <Application>Microsoft Office PowerPoint</Application>
  <PresentationFormat>Широкоэкранный</PresentationFormat>
  <Paragraphs>1020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Corbel</vt:lpstr>
      <vt:lpstr>Базис</vt:lpstr>
      <vt:lpstr>Специальное питание при работе с вредными условиями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отраслей, в которых выделены особо вредные производства               Таблица 1 </vt:lpstr>
      <vt:lpstr>Презентация PowerPoint</vt:lpstr>
      <vt:lpstr>Рацион № 1 см. табл. 2</vt:lpstr>
      <vt:lpstr>Таблица 2</vt:lpstr>
      <vt:lpstr>Презентация PowerPoint</vt:lpstr>
      <vt:lpstr>Презентация PowerPoint</vt:lpstr>
      <vt:lpstr>Рацион № 2 см. табл. 3</vt:lpstr>
      <vt:lpstr>Рацион № 2а см. табл. 4</vt:lpstr>
      <vt:lpstr>Рацион № 2 лечебно-профилактического питания                                                                                                                                                         Таблица 3 </vt:lpstr>
      <vt:lpstr>Презентация PowerPoint</vt:lpstr>
      <vt:lpstr>Рацион № 2а лечебно-профилактического питания                                                 Таблица 4</vt:lpstr>
      <vt:lpstr>Презентация PowerPoint</vt:lpstr>
      <vt:lpstr>Презентация PowerPoint</vt:lpstr>
      <vt:lpstr>Рацион № 3 см. таблица 5</vt:lpstr>
      <vt:lpstr>Рацион № 3 лечебно-профилактического питания                                                                                                                                                         Таблица 5 </vt:lpstr>
      <vt:lpstr>Презентация PowerPoint</vt:lpstr>
      <vt:lpstr>Презентация PowerPoint</vt:lpstr>
      <vt:lpstr>Рацион № 4 см. табл. 6</vt:lpstr>
      <vt:lpstr>Рацион № 4 лечебно-профилактического питания                                                                                                                                                         Таблица 6 </vt:lpstr>
      <vt:lpstr>Презентация PowerPoint</vt:lpstr>
      <vt:lpstr>Презентация PowerPoint</vt:lpstr>
      <vt:lpstr>Рацион № 4а см. табл. 7</vt:lpstr>
      <vt:lpstr>Рацион № 4а лечебно-профилактического питания                                           Таблица 7</vt:lpstr>
      <vt:lpstr>Презентация PowerPoint</vt:lpstr>
      <vt:lpstr>Рацион № 4б см. табл. 8</vt:lpstr>
      <vt:lpstr>Презентация PowerPoint</vt:lpstr>
      <vt:lpstr>Рацион № 4б лечебно-профилактического питания                                           Таблица 8</vt:lpstr>
      <vt:lpstr>Презентация PowerPoint</vt:lpstr>
      <vt:lpstr>Презентация PowerPoint</vt:lpstr>
      <vt:lpstr>Рацион № 5 см. табл. 9</vt:lpstr>
      <vt:lpstr>Рацион № 5 лечебно-профилактического питания                                             Таблица 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Специальное питание при вредных условиях труда и специальное питание за вредные условия труда</dc:title>
  <dc:creator>Ведилина Марина Тимофеевна</dc:creator>
  <cp:lastModifiedBy>Ведилина Марина Тимофеевна</cp:lastModifiedBy>
  <cp:revision>71</cp:revision>
  <dcterms:created xsi:type="dcterms:W3CDTF">2021-11-22T12:36:13Z</dcterms:created>
  <dcterms:modified xsi:type="dcterms:W3CDTF">2021-12-01T12:09:14Z</dcterms:modified>
</cp:coreProperties>
</file>